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Default Extension="png" ContentType="image/png"/>
  <Override PartName="/ppt/metadata" ContentType="application/binary"/>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10"/>
  </p:notes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 xmlns:p15="http://schemas.microsoft.com/office/powerpoint/2012/main">
        <p15:guide orient="horz" pos="2160" id="1">
          <p15:clr>
            <a:srgbClr val="A4A3A4"/>
          </p15:clr>
        </p15:guide>
        <p15:guide pos="2880" id="2">
          <p15:clr>
            <a:srgbClr val="A4A3A4"/>
          </p15:clr>
        </p15:guide>
      </p15:sldGuideLst>
    </p:ext>
    <p:ext uri="http://customooxmlschemas.google.com/">
      <go:slidesCustomData xmlns:go="http://customooxmlschemas.google.com/" xmlns:p15="http://schemas.microsoft.com/office/powerpoint/2012/main" xmlns="" roundtripDataSignature="AMtx7mgx6dPEAq9odEpVjQs+sFhtjjmkHw==" r:id="rId15"/>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eLily project" initials="" lastIdx="5" clrIdx="0"/>
  <p:cmAuthor id="1" name="kentro panormou" initials="" lastIdx="4" clrIdx="1"/>
  <p:cmAuthor id="2" name="HP" initials="" lastIdx="1"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snapToGrid="0">
      <p:cViewPr varScale="1">
        <p:scale>
          <a:sx n="83" d="100"/>
          <a:sy n="83" d="100"/>
        </p:scale>
        <p:origin x="-1426" y="-77"/>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5" Type="http://customschemas.google.com/relationships/presentationmetadata" Target="metadata"/><Relationship Id="rId10" Type="http://schemas.openxmlformats.org/officeDocument/2006/relationships/notesMaster" Target="notesMasters/notesMaster1.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pPr marL="0" marR="0" lvl="0" indent="0" algn="r" rtl="0">
                <a:spcBef>
                  <a:spcPts val="0"/>
                </a:spcBef>
                <a:spcAft>
                  <a:spcPts val="0"/>
                </a:spcAft>
                <a:buNone/>
              </a:p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6" name="Google Shape;86;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Welcome to another course of elily project!</a:t>
            </a:r>
            <a:endParaRPr/>
          </a:p>
          <a:p>
            <a:pPr marL="0" lvl="0" indent="0" algn="l" rtl="0">
              <a:spcBef>
                <a:spcPts val="0"/>
              </a:spcBef>
              <a:spcAft>
                <a:spcPts val="0"/>
              </a:spcAft>
              <a:buNone/>
            </a:pPr>
            <a:r>
              <a:rPr lang="en-US"/>
              <a:t>Our unit will give you some tips for the promotion of better communication and the improvement of health literacy skills.</a:t>
            </a:r>
            <a:endParaRPr/>
          </a:p>
        </p:txBody>
      </p:sp>
      <p:sp>
        <p:nvSpPr>
          <p:cNvPr id="87" name="Google Shape;87;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1</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p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2" name="Google Shape;92;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en-US" sz="1200"/>
              <a:t>It is very important when visiting a doctor to be accurate about what symptoms your patient has. </a:t>
            </a:r>
            <a:endParaRPr/>
          </a:p>
          <a:p>
            <a:pPr marL="0" marR="0" lvl="0" indent="0" algn="l" rtl="0">
              <a:lnSpc>
                <a:spcPct val="100000"/>
              </a:lnSpc>
              <a:spcBef>
                <a:spcPts val="0"/>
              </a:spcBef>
              <a:spcAft>
                <a:spcPts val="0"/>
              </a:spcAft>
              <a:buClr>
                <a:schemeClr val="dk1"/>
              </a:buClr>
              <a:buSzPts val="1200"/>
              <a:buFont typeface="Calibri"/>
              <a:buNone/>
            </a:pPr>
            <a:r>
              <a:rPr lang="en-US" sz="1200"/>
              <a:t>If you say that your patient is paining it is a very general description but if you say that your patient is feeling pain in his head and in his right hand you give the chance to the doctor to make a better examination and a better diagnosis. </a:t>
            </a:r>
            <a:endParaRPr/>
          </a:p>
          <a:p>
            <a:pPr marL="0" lvl="0" indent="0" algn="l" rtl="0">
              <a:spcBef>
                <a:spcPts val="0"/>
              </a:spcBef>
              <a:spcAft>
                <a:spcPts val="0"/>
              </a:spcAft>
              <a:buNone/>
            </a:pPr>
            <a:endParaRPr/>
          </a:p>
        </p:txBody>
      </p:sp>
      <p:sp>
        <p:nvSpPr>
          <p:cNvPr id="93" name="Google Shape;93;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2</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p3: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0" name="Google Shape;100;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en-US"/>
              <a:t>It is very useful to notice when a symptom appears. Is it happening every day for the last month or did it happen once so is a simple incident? It is also important to mention how long this symptom lasts and how intense it is.</a:t>
            </a:r>
            <a:endParaRPr/>
          </a:p>
          <a:p>
            <a:pPr marL="0" lvl="0" indent="0" algn="l" rtl="0">
              <a:spcBef>
                <a:spcPts val="0"/>
              </a:spcBef>
              <a:spcAft>
                <a:spcPts val="0"/>
              </a:spcAft>
              <a:buNone/>
            </a:pPr>
            <a:endParaRPr/>
          </a:p>
        </p:txBody>
      </p:sp>
      <p:sp>
        <p:nvSpPr>
          <p:cNvPr id="101" name="Google Shape;101;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4: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8" name="Google Shape;108;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It is essential to mention to the doctor if there is any recent change in the medical prescription to your person, if there are other health problems that might affect him or if there are any side effects in any medicine that he used in the past. </a:t>
            </a:r>
            <a:endParaRPr/>
          </a:p>
        </p:txBody>
      </p:sp>
      <p:sp>
        <p:nvSpPr>
          <p:cNvPr id="109" name="Google Shape;109;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Google Shape;115;p5: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6" name="Google Shape;116;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It is also important to learn how to listen carefully when visiting a doctor, in order to have a good communication. You have to wait until he finishes to ask him any question instead of talking at the same time with him, otherwise neither you or him will understand each other. </a:t>
            </a:r>
            <a:endParaRPr/>
          </a:p>
        </p:txBody>
      </p:sp>
      <p:sp>
        <p:nvSpPr>
          <p:cNvPr id="117" name="Google Shape;117;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Google Shape;123;p6: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4" name="Google Shape;124;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There are some important characteristics that you should check before you choose a doctor. Is he available to talk to you or do you try again and again to find him? Is he willing to listen to you carefully? Is he near to you so in case of emergency to be easy for you to reach him?</a:t>
            </a:r>
            <a:endParaRPr/>
          </a:p>
        </p:txBody>
      </p:sp>
      <p:sp>
        <p:nvSpPr>
          <p:cNvPr id="125" name="Google Shape;125;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Google Shape;131;p7: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2" name="Google Shape;132;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There are some important characteristics that you should check before you choose a doctor. Is he available to talk to you or do you try again and again to find him? Is he willing to listen to you carefully? Is he near to you so in case of emergency to be easy for you to reach him?</a:t>
            </a:r>
            <a:endParaRPr/>
          </a:p>
        </p:txBody>
      </p:sp>
      <p:sp>
        <p:nvSpPr>
          <p:cNvPr id="133" name="Google Shape;133;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p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0" name="Google Shape;140;p8: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Diapositiva titolo" type="title">
  <p:cSld name="TITLE">
    <p:spTree>
      <p:nvGrpSpPr>
        <p:cNvPr id="1" name="Shape 15"/>
        <p:cNvGrpSpPr/>
        <p:nvPr/>
      </p:nvGrpSpPr>
      <p:grpSpPr>
        <a:xfrm>
          <a:off x="0" y="0"/>
          <a:ext cx="0" cy="0"/>
          <a:chOff x="0" y="0"/>
          <a:chExt cx="0" cy="0"/>
        </a:xfrm>
      </p:grpSpPr>
      <p:sp>
        <p:nvSpPr>
          <p:cNvPr id="16" name="Google Shape;16;p10"/>
          <p:cNvSpPr txBox="1">
            <a:spLocks noGrp="1"/>
          </p:cNvSpPr>
          <p:nvPr>
            <p:ph type="ctrTitle"/>
          </p:nvPr>
        </p:nvSpPr>
        <p:spPr>
          <a:xfrm>
            <a:off x="685800" y="2130425"/>
            <a:ext cx="7772400" cy="1470025"/>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 name="Google Shape;17;p10"/>
          <p:cNvSpPr txBox="1">
            <a:spLocks noGrp="1"/>
          </p:cNvSpPr>
          <p:nvPr>
            <p:ph type="subTitle" idx="1"/>
          </p:nvPr>
        </p:nvSpPr>
        <p:spPr>
          <a:xfrm>
            <a:off x="1371600" y="3886200"/>
            <a:ext cx="6400800" cy="1752600"/>
          </a:xfrm>
          <a:prstGeom prst="rect">
            <a:avLst/>
          </a:prstGeom>
          <a:noFill/>
          <a:ln>
            <a:noFill/>
          </a:ln>
        </p:spPr>
        <p:txBody>
          <a:bodyPr spcFirstLastPara="1" wrap="square" lIns="91425" tIns="45700" rIns="91425" bIns="45700" anchor="t" anchorCtr="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a:endParaRPr/>
          </a:p>
        </p:txBody>
      </p:sp>
      <p:sp>
        <p:nvSpPr>
          <p:cNvPr id="18" name="Google Shape;18;p10"/>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 name="Google Shape;19;p10"/>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 name="Google Shape;20;p10"/>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olo e testo verticale" type="vertTx">
  <p:cSld name="VERTICAL_TEXT">
    <p:spTree>
      <p:nvGrpSpPr>
        <p:cNvPr id="1" name="Shape 72"/>
        <p:cNvGrpSpPr/>
        <p:nvPr/>
      </p:nvGrpSpPr>
      <p:grpSpPr>
        <a:xfrm>
          <a:off x="0" y="0"/>
          <a:ext cx="0" cy="0"/>
          <a:chOff x="0" y="0"/>
          <a:chExt cx="0" cy="0"/>
        </a:xfrm>
      </p:grpSpPr>
      <p:sp>
        <p:nvSpPr>
          <p:cNvPr id="73" name="Google Shape;73;p19"/>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19"/>
          <p:cNvSpPr txBox="1">
            <a:spLocks noGrp="1"/>
          </p:cNvSpPr>
          <p:nvPr>
            <p:ph type="body" idx="1"/>
          </p:nvPr>
        </p:nvSpPr>
        <p:spPr>
          <a:xfrm rot="5400000">
            <a:off x="2309018" y="-251619"/>
            <a:ext cx="4525963" cy="82296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75" name="Google Shape;75;p19"/>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6" name="Google Shape;76;p19"/>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19"/>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olo e testo verticale" type="vertTitleAndTx">
  <p:cSld name="VERTICAL_TITLE_AND_VERTICAL_TEXT">
    <p:spTree>
      <p:nvGrpSpPr>
        <p:cNvPr id="1" name="Shape 78"/>
        <p:cNvGrpSpPr/>
        <p:nvPr/>
      </p:nvGrpSpPr>
      <p:grpSpPr>
        <a:xfrm>
          <a:off x="0" y="0"/>
          <a:ext cx="0" cy="0"/>
          <a:chOff x="0" y="0"/>
          <a:chExt cx="0" cy="0"/>
        </a:xfrm>
      </p:grpSpPr>
      <p:sp>
        <p:nvSpPr>
          <p:cNvPr id="79" name="Google Shape;79;p20"/>
          <p:cNvSpPr txBox="1">
            <a:spLocks noGrp="1"/>
          </p:cNvSpPr>
          <p:nvPr>
            <p:ph type="title"/>
          </p:nvPr>
        </p:nvSpPr>
        <p:spPr>
          <a:xfrm rot="5400000">
            <a:off x="4732337" y="2171700"/>
            <a:ext cx="5851525" cy="20574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0" name="Google Shape;80;p20"/>
          <p:cNvSpPr txBox="1">
            <a:spLocks noGrp="1"/>
          </p:cNvSpPr>
          <p:nvPr>
            <p:ph type="body" idx="1"/>
          </p:nvPr>
        </p:nvSpPr>
        <p:spPr>
          <a:xfrm rot="5400000">
            <a:off x="541338" y="190501"/>
            <a:ext cx="5851525" cy="60198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81" name="Google Shape;81;p20"/>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2" name="Google Shape;82;p20"/>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20"/>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olo e contenuto" type="obj">
  <p:cSld name="OBJECT">
    <p:spTree>
      <p:nvGrpSpPr>
        <p:cNvPr id="1" name="Shape 21"/>
        <p:cNvGrpSpPr/>
        <p:nvPr/>
      </p:nvGrpSpPr>
      <p:grpSpPr>
        <a:xfrm>
          <a:off x="0" y="0"/>
          <a:ext cx="0" cy="0"/>
          <a:chOff x="0" y="0"/>
          <a:chExt cx="0" cy="0"/>
        </a:xfrm>
      </p:grpSpPr>
      <p:sp>
        <p:nvSpPr>
          <p:cNvPr id="22" name="Google Shape;22;p11"/>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3" name="Google Shape;23;p11"/>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4" name="Google Shape;24;p11"/>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5" name="Google Shape;25;p11"/>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6" name="Google Shape;26;p11"/>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Intestazione sezione" type="secHead">
  <p:cSld name="SECTION_HEADER">
    <p:spTree>
      <p:nvGrpSpPr>
        <p:cNvPr id="1" name="Shape 27"/>
        <p:cNvGrpSpPr/>
        <p:nvPr/>
      </p:nvGrpSpPr>
      <p:grpSpPr>
        <a:xfrm>
          <a:off x="0" y="0"/>
          <a:ext cx="0" cy="0"/>
          <a:chOff x="0" y="0"/>
          <a:chExt cx="0" cy="0"/>
        </a:xfrm>
      </p:grpSpPr>
      <p:sp>
        <p:nvSpPr>
          <p:cNvPr id="28" name="Google Shape;28;p12"/>
          <p:cNvSpPr txBox="1">
            <a:spLocks noGrp="1"/>
          </p:cNvSpPr>
          <p:nvPr>
            <p:ph type="title"/>
          </p:nvPr>
        </p:nvSpPr>
        <p:spPr>
          <a:xfrm>
            <a:off x="722313" y="4406900"/>
            <a:ext cx="7772400" cy="1362075"/>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chemeClr val="dk1"/>
              </a:buClr>
              <a:buSzPts val="4000"/>
              <a:buFont typeface="Calibri"/>
              <a:buNone/>
              <a:defRPr sz="4000" b="1"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9" name="Google Shape;29;p12"/>
          <p:cNvSpPr txBox="1">
            <a:spLocks noGrp="1"/>
          </p:cNvSpPr>
          <p:nvPr>
            <p:ph type="body" idx="1"/>
          </p:nvPr>
        </p:nvSpPr>
        <p:spPr>
          <a:xfrm>
            <a:off x="722313" y="2906713"/>
            <a:ext cx="7772400" cy="1500187"/>
          </a:xfrm>
          <a:prstGeom prst="rect">
            <a:avLst/>
          </a:prstGeom>
          <a:noFill/>
          <a:ln>
            <a:noFill/>
          </a:ln>
        </p:spPr>
        <p:txBody>
          <a:bodyPr spcFirstLastPara="1" wrap="square" lIns="91425" tIns="45700" rIns="91425" bIns="45700" anchor="b" anchorCtr="0">
            <a:normAutofit/>
          </a:bodyPr>
          <a:lstStyle>
            <a:lvl1pPr marL="457200" lvl="0" indent="-228600" algn="l">
              <a:spcBef>
                <a:spcPts val="400"/>
              </a:spcBef>
              <a:spcAft>
                <a:spcPts val="0"/>
              </a:spcAft>
              <a:buClr>
                <a:srgbClr val="888888"/>
              </a:buClr>
              <a:buSzPts val="2000"/>
              <a:buNone/>
              <a:defRPr sz="2000">
                <a:solidFill>
                  <a:srgbClr val="888888"/>
                </a:solidFill>
              </a:defRPr>
            </a:lvl1pPr>
            <a:lvl2pPr marL="914400" lvl="1" indent="-228600" algn="l">
              <a:spcBef>
                <a:spcPts val="360"/>
              </a:spcBef>
              <a:spcAft>
                <a:spcPts val="0"/>
              </a:spcAft>
              <a:buClr>
                <a:srgbClr val="888888"/>
              </a:buClr>
              <a:buSzPts val="1800"/>
              <a:buNone/>
              <a:defRPr sz="1800">
                <a:solidFill>
                  <a:srgbClr val="888888"/>
                </a:solidFill>
              </a:defRPr>
            </a:lvl2pPr>
            <a:lvl3pPr marL="1371600" lvl="2" indent="-228600" algn="l">
              <a:spcBef>
                <a:spcPts val="320"/>
              </a:spcBef>
              <a:spcAft>
                <a:spcPts val="0"/>
              </a:spcAft>
              <a:buClr>
                <a:srgbClr val="888888"/>
              </a:buClr>
              <a:buSzPts val="1600"/>
              <a:buNone/>
              <a:defRPr sz="1600">
                <a:solidFill>
                  <a:srgbClr val="888888"/>
                </a:solidFill>
              </a:defRPr>
            </a:lvl3pPr>
            <a:lvl4pPr marL="1828800" lvl="3" indent="-228600" algn="l">
              <a:spcBef>
                <a:spcPts val="280"/>
              </a:spcBef>
              <a:spcAft>
                <a:spcPts val="0"/>
              </a:spcAft>
              <a:buClr>
                <a:srgbClr val="888888"/>
              </a:buClr>
              <a:buSzPts val="1400"/>
              <a:buNone/>
              <a:defRPr sz="1400">
                <a:solidFill>
                  <a:srgbClr val="888888"/>
                </a:solidFill>
              </a:defRPr>
            </a:lvl4pPr>
            <a:lvl5pPr marL="2286000" lvl="4" indent="-228600" algn="l">
              <a:spcBef>
                <a:spcPts val="280"/>
              </a:spcBef>
              <a:spcAft>
                <a:spcPts val="0"/>
              </a:spcAft>
              <a:buClr>
                <a:srgbClr val="888888"/>
              </a:buClr>
              <a:buSzPts val="1400"/>
              <a:buNone/>
              <a:defRPr sz="1400">
                <a:solidFill>
                  <a:srgbClr val="888888"/>
                </a:solidFill>
              </a:defRPr>
            </a:lvl5pPr>
            <a:lvl6pPr marL="2743200" lvl="5" indent="-228600" algn="l">
              <a:spcBef>
                <a:spcPts val="280"/>
              </a:spcBef>
              <a:spcAft>
                <a:spcPts val="0"/>
              </a:spcAft>
              <a:buClr>
                <a:srgbClr val="888888"/>
              </a:buClr>
              <a:buSzPts val="1400"/>
              <a:buNone/>
              <a:defRPr sz="1400">
                <a:solidFill>
                  <a:srgbClr val="888888"/>
                </a:solidFill>
              </a:defRPr>
            </a:lvl6pPr>
            <a:lvl7pPr marL="3200400" lvl="6" indent="-228600" algn="l">
              <a:spcBef>
                <a:spcPts val="280"/>
              </a:spcBef>
              <a:spcAft>
                <a:spcPts val="0"/>
              </a:spcAft>
              <a:buClr>
                <a:srgbClr val="888888"/>
              </a:buClr>
              <a:buSzPts val="1400"/>
              <a:buNone/>
              <a:defRPr sz="1400">
                <a:solidFill>
                  <a:srgbClr val="888888"/>
                </a:solidFill>
              </a:defRPr>
            </a:lvl7pPr>
            <a:lvl8pPr marL="3657600" lvl="7" indent="-228600" algn="l">
              <a:spcBef>
                <a:spcPts val="280"/>
              </a:spcBef>
              <a:spcAft>
                <a:spcPts val="0"/>
              </a:spcAft>
              <a:buClr>
                <a:srgbClr val="888888"/>
              </a:buClr>
              <a:buSzPts val="1400"/>
              <a:buNone/>
              <a:defRPr sz="1400">
                <a:solidFill>
                  <a:srgbClr val="888888"/>
                </a:solidFill>
              </a:defRPr>
            </a:lvl8pPr>
            <a:lvl9pPr marL="4114800" lvl="8" indent="-228600" algn="l">
              <a:spcBef>
                <a:spcPts val="280"/>
              </a:spcBef>
              <a:spcAft>
                <a:spcPts val="0"/>
              </a:spcAft>
              <a:buClr>
                <a:srgbClr val="888888"/>
              </a:buClr>
              <a:buSzPts val="1400"/>
              <a:buNone/>
              <a:defRPr sz="1400">
                <a:solidFill>
                  <a:srgbClr val="888888"/>
                </a:solidFill>
              </a:defRPr>
            </a:lvl9pPr>
          </a:lstStyle>
          <a:p>
            <a:endParaRPr/>
          </a:p>
        </p:txBody>
      </p:sp>
      <p:sp>
        <p:nvSpPr>
          <p:cNvPr id="30" name="Google Shape;30;p12"/>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12"/>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12"/>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Due contenuti" type="twoObj">
  <p:cSld name="TWO_OBJECTS">
    <p:spTree>
      <p:nvGrpSpPr>
        <p:cNvPr id="1" name="Shape 33"/>
        <p:cNvGrpSpPr/>
        <p:nvPr/>
      </p:nvGrpSpPr>
      <p:grpSpPr>
        <a:xfrm>
          <a:off x="0" y="0"/>
          <a:ext cx="0" cy="0"/>
          <a:chOff x="0" y="0"/>
          <a:chExt cx="0" cy="0"/>
        </a:xfrm>
      </p:grpSpPr>
      <p:sp>
        <p:nvSpPr>
          <p:cNvPr id="34" name="Google Shape;34;p13"/>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5" name="Google Shape;35;p13"/>
          <p:cNvSpPr txBox="1">
            <a:spLocks noGrp="1"/>
          </p:cNvSpPr>
          <p:nvPr>
            <p:ph type="body" idx="1"/>
          </p:nvPr>
        </p:nvSpPr>
        <p:spPr>
          <a:xfrm>
            <a:off x="457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36" name="Google Shape;36;p13"/>
          <p:cNvSpPr txBox="1">
            <a:spLocks noGrp="1"/>
          </p:cNvSpPr>
          <p:nvPr>
            <p:ph type="body" idx="2"/>
          </p:nvPr>
        </p:nvSpPr>
        <p:spPr>
          <a:xfrm>
            <a:off x="4648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37" name="Google Shape;37;p13"/>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8" name="Google Shape;38;p13"/>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9" name="Google Shape;39;p13"/>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nfronto" type="twoTxTwoObj">
  <p:cSld name="TWO_OBJECTS_WITH_TEXT">
    <p:spTree>
      <p:nvGrpSpPr>
        <p:cNvPr id="1" name="Shape 40"/>
        <p:cNvGrpSpPr/>
        <p:nvPr/>
      </p:nvGrpSpPr>
      <p:grpSpPr>
        <a:xfrm>
          <a:off x="0" y="0"/>
          <a:ext cx="0" cy="0"/>
          <a:chOff x="0" y="0"/>
          <a:chExt cx="0" cy="0"/>
        </a:xfrm>
      </p:grpSpPr>
      <p:sp>
        <p:nvSpPr>
          <p:cNvPr id="41" name="Google Shape;41;p14"/>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14"/>
          <p:cNvSpPr txBox="1">
            <a:spLocks noGrp="1"/>
          </p:cNvSpPr>
          <p:nvPr>
            <p:ph type="body" idx="1"/>
          </p:nvPr>
        </p:nvSpPr>
        <p:spPr>
          <a:xfrm>
            <a:off x="457200" y="1535113"/>
            <a:ext cx="4040188"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43" name="Google Shape;43;p14"/>
          <p:cNvSpPr txBox="1">
            <a:spLocks noGrp="1"/>
          </p:cNvSpPr>
          <p:nvPr>
            <p:ph type="body" idx="2"/>
          </p:nvPr>
        </p:nvSpPr>
        <p:spPr>
          <a:xfrm>
            <a:off x="457200" y="2174875"/>
            <a:ext cx="4040188" cy="3951288"/>
          </a:xfrm>
          <a:prstGeom prst="rect">
            <a:avLst/>
          </a:prstGeom>
          <a:noFill/>
          <a:ln>
            <a:noFill/>
          </a:ln>
        </p:spPr>
        <p:txBody>
          <a:bodyPr spcFirstLastPara="1" wrap="square" lIns="91425" tIns="45700" rIns="91425" bIns="45700" anchor="t" anchorCtr="0">
            <a:norm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44" name="Google Shape;44;p14"/>
          <p:cNvSpPr txBox="1">
            <a:spLocks noGrp="1"/>
          </p:cNvSpPr>
          <p:nvPr>
            <p:ph type="body" idx="3"/>
          </p:nvPr>
        </p:nvSpPr>
        <p:spPr>
          <a:xfrm>
            <a:off x="4645025" y="1535113"/>
            <a:ext cx="4041775"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45" name="Google Shape;45;p14"/>
          <p:cNvSpPr txBox="1">
            <a:spLocks noGrp="1"/>
          </p:cNvSpPr>
          <p:nvPr>
            <p:ph type="body" idx="4"/>
          </p:nvPr>
        </p:nvSpPr>
        <p:spPr>
          <a:xfrm>
            <a:off x="4645025" y="2174875"/>
            <a:ext cx="4041775" cy="3951288"/>
          </a:xfrm>
          <a:prstGeom prst="rect">
            <a:avLst/>
          </a:prstGeom>
          <a:noFill/>
          <a:ln>
            <a:noFill/>
          </a:ln>
        </p:spPr>
        <p:txBody>
          <a:bodyPr spcFirstLastPara="1" wrap="square" lIns="91425" tIns="45700" rIns="91425" bIns="45700" anchor="t" anchorCtr="0">
            <a:norm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46" name="Google Shape;46;p14"/>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7" name="Google Shape;47;p14"/>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14"/>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olo titolo" type="titleOnly">
  <p:cSld name="TITLE_ONLY">
    <p:spTree>
      <p:nvGrpSpPr>
        <p:cNvPr id="1" name="Shape 49"/>
        <p:cNvGrpSpPr/>
        <p:nvPr/>
      </p:nvGrpSpPr>
      <p:grpSpPr>
        <a:xfrm>
          <a:off x="0" y="0"/>
          <a:ext cx="0" cy="0"/>
          <a:chOff x="0" y="0"/>
          <a:chExt cx="0" cy="0"/>
        </a:xfrm>
      </p:grpSpPr>
      <p:sp>
        <p:nvSpPr>
          <p:cNvPr id="50" name="Google Shape;50;p15"/>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1" name="Google Shape;51;p15"/>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15"/>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15"/>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Vuota" type="blank">
  <p:cSld name="BLANK">
    <p:spTree>
      <p:nvGrpSpPr>
        <p:cNvPr id="1" name="Shape 54"/>
        <p:cNvGrpSpPr/>
        <p:nvPr/>
      </p:nvGrpSpPr>
      <p:grpSpPr>
        <a:xfrm>
          <a:off x="0" y="0"/>
          <a:ext cx="0" cy="0"/>
          <a:chOff x="0" y="0"/>
          <a:chExt cx="0" cy="0"/>
        </a:xfrm>
      </p:grpSpPr>
      <p:sp>
        <p:nvSpPr>
          <p:cNvPr id="55" name="Google Shape;55;p16"/>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6" name="Google Shape;56;p16"/>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7" name="Google Shape;57;p16"/>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uto con didascalia" type="objTx">
  <p:cSld name="OBJECT_WITH_CAPTION_TEXT">
    <p:spTree>
      <p:nvGrpSpPr>
        <p:cNvPr id="1" name="Shape 58"/>
        <p:cNvGrpSpPr/>
        <p:nvPr/>
      </p:nvGrpSpPr>
      <p:grpSpPr>
        <a:xfrm>
          <a:off x="0" y="0"/>
          <a:ext cx="0" cy="0"/>
          <a:chOff x="0" y="0"/>
          <a:chExt cx="0" cy="0"/>
        </a:xfrm>
      </p:grpSpPr>
      <p:sp>
        <p:nvSpPr>
          <p:cNvPr id="59" name="Google Shape;59;p17"/>
          <p:cNvSpPr txBox="1">
            <a:spLocks noGrp="1"/>
          </p:cNvSpPr>
          <p:nvPr>
            <p:ph type="title"/>
          </p:nvPr>
        </p:nvSpPr>
        <p:spPr>
          <a:xfrm>
            <a:off x="457200" y="273050"/>
            <a:ext cx="3008313" cy="1162050"/>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0" name="Google Shape;60;p17"/>
          <p:cNvSpPr txBox="1">
            <a:spLocks noGrp="1"/>
          </p:cNvSpPr>
          <p:nvPr>
            <p:ph type="body" idx="1"/>
          </p:nvPr>
        </p:nvSpPr>
        <p:spPr>
          <a:xfrm>
            <a:off x="3575050" y="273050"/>
            <a:ext cx="5111750" cy="5853113"/>
          </a:xfrm>
          <a:prstGeom prst="rect">
            <a:avLst/>
          </a:prstGeom>
          <a:noFill/>
          <a:ln>
            <a:noFill/>
          </a:ln>
        </p:spPr>
        <p:txBody>
          <a:bodyPr spcFirstLastPara="1" wrap="square" lIns="91425" tIns="45700" rIns="91425" bIns="45700" anchor="t" anchorCtr="0">
            <a:normAutofit/>
          </a:bodyPr>
          <a:lstStyle>
            <a:lvl1pPr marL="457200" lvl="0" indent="-431800" algn="l">
              <a:spcBef>
                <a:spcPts val="640"/>
              </a:spcBef>
              <a:spcAft>
                <a:spcPts val="0"/>
              </a:spcAft>
              <a:buClr>
                <a:schemeClr val="dk1"/>
              </a:buClr>
              <a:buSzPts val="3200"/>
              <a:buChar char="•"/>
              <a:defRPr sz="3200"/>
            </a:lvl1pPr>
            <a:lvl2pPr marL="914400" lvl="1" indent="-406400" algn="l">
              <a:spcBef>
                <a:spcPts val="560"/>
              </a:spcBef>
              <a:spcAft>
                <a:spcPts val="0"/>
              </a:spcAft>
              <a:buClr>
                <a:schemeClr val="dk1"/>
              </a:buClr>
              <a:buSzPts val="2800"/>
              <a:buChar char="–"/>
              <a:defRPr sz="2800"/>
            </a:lvl2pPr>
            <a:lvl3pPr marL="1371600" lvl="2" indent="-381000" algn="l">
              <a:spcBef>
                <a:spcPts val="480"/>
              </a:spcBef>
              <a:spcAft>
                <a:spcPts val="0"/>
              </a:spcAft>
              <a:buClr>
                <a:schemeClr val="dk1"/>
              </a:buClr>
              <a:buSzPts val="2400"/>
              <a:buChar char="•"/>
              <a:defRPr sz="2400"/>
            </a:lvl3pPr>
            <a:lvl4pPr marL="1828800" lvl="3" indent="-355600" algn="l">
              <a:spcBef>
                <a:spcPts val="400"/>
              </a:spcBef>
              <a:spcAft>
                <a:spcPts val="0"/>
              </a:spcAft>
              <a:buClr>
                <a:schemeClr val="dk1"/>
              </a:buClr>
              <a:buSzPts val="2000"/>
              <a:buChar char="–"/>
              <a:defRPr sz="2000"/>
            </a:lvl4pPr>
            <a:lvl5pPr marL="2286000" lvl="4" indent="-355600" algn="l">
              <a:spcBef>
                <a:spcPts val="400"/>
              </a:spcBef>
              <a:spcAft>
                <a:spcPts val="0"/>
              </a:spcAft>
              <a:buClr>
                <a:schemeClr val="dk1"/>
              </a:buClr>
              <a:buSzPts val="2000"/>
              <a:buChar char="»"/>
              <a:defRPr sz="2000"/>
            </a:lvl5pPr>
            <a:lvl6pPr marL="2743200" lvl="5" indent="-355600" algn="l">
              <a:spcBef>
                <a:spcPts val="400"/>
              </a:spcBef>
              <a:spcAft>
                <a:spcPts val="0"/>
              </a:spcAft>
              <a:buClr>
                <a:schemeClr val="dk1"/>
              </a:buClr>
              <a:buSzPts val="2000"/>
              <a:buChar char="•"/>
              <a:defRPr sz="2000"/>
            </a:lvl6pPr>
            <a:lvl7pPr marL="3200400" lvl="6" indent="-355600" algn="l">
              <a:spcBef>
                <a:spcPts val="400"/>
              </a:spcBef>
              <a:spcAft>
                <a:spcPts val="0"/>
              </a:spcAft>
              <a:buClr>
                <a:schemeClr val="dk1"/>
              </a:buClr>
              <a:buSzPts val="2000"/>
              <a:buChar char="•"/>
              <a:defRPr sz="2000"/>
            </a:lvl7pPr>
            <a:lvl8pPr marL="3657600" lvl="7" indent="-355600" algn="l">
              <a:spcBef>
                <a:spcPts val="400"/>
              </a:spcBef>
              <a:spcAft>
                <a:spcPts val="0"/>
              </a:spcAft>
              <a:buClr>
                <a:schemeClr val="dk1"/>
              </a:buClr>
              <a:buSzPts val="2000"/>
              <a:buChar char="•"/>
              <a:defRPr sz="2000"/>
            </a:lvl8pPr>
            <a:lvl9pPr marL="4114800" lvl="8" indent="-355600" algn="l">
              <a:spcBef>
                <a:spcPts val="400"/>
              </a:spcBef>
              <a:spcAft>
                <a:spcPts val="0"/>
              </a:spcAft>
              <a:buClr>
                <a:schemeClr val="dk1"/>
              </a:buClr>
              <a:buSzPts val="2000"/>
              <a:buChar char="•"/>
              <a:defRPr sz="2000"/>
            </a:lvl9pPr>
          </a:lstStyle>
          <a:p>
            <a:endParaRPr/>
          </a:p>
        </p:txBody>
      </p:sp>
      <p:sp>
        <p:nvSpPr>
          <p:cNvPr id="61" name="Google Shape;61;p17"/>
          <p:cNvSpPr txBox="1">
            <a:spLocks noGrp="1"/>
          </p:cNvSpPr>
          <p:nvPr>
            <p:ph type="body" idx="2"/>
          </p:nvPr>
        </p:nvSpPr>
        <p:spPr>
          <a:xfrm>
            <a:off x="457200" y="1435100"/>
            <a:ext cx="3008313" cy="4691063"/>
          </a:xfrm>
          <a:prstGeom prst="rect">
            <a:avLst/>
          </a:prstGeom>
          <a:noFill/>
          <a:ln>
            <a:noFill/>
          </a:ln>
        </p:spPr>
        <p:txBody>
          <a:bodyPr spcFirstLastPara="1" wrap="square" lIns="91425" tIns="45700" rIns="91425" bIns="45700" anchor="t" anchorCtr="0">
            <a:norm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62" name="Google Shape;62;p17"/>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17"/>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17"/>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Immagine con didascalia" type="picTx">
  <p:cSld name="PICTURE_WITH_CAPTION_TEXT">
    <p:spTree>
      <p:nvGrpSpPr>
        <p:cNvPr id="1" name="Shape 65"/>
        <p:cNvGrpSpPr/>
        <p:nvPr/>
      </p:nvGrpSpPr>
      <p:grpSpPr>
        <a:xfrm>
          <a:off x="0" y="0"/>
          <a:ext cx="0" cy="0"/>
          <a:chOff x="0" y="0"/>
          <a:chExt cx="0" cy="0"/>
        </a:xfrm>
      </p:grpSpPr>
      <p:sp>
        <p:nvSpPr>
          <p:cNvPr id="66" name="Google Shape;66;p18"/>
          <p:cNvSpPr txBox="1">
            <a:spLocks noGrp="1"/>
          </p:cNvSpPr>
          <p:nvPr>
            <p:ph type="title"/>
          </p:nvPr>
        </p:nvSpPr>
        <p:spPr>
          <a:xfrm>
            <a:off x="1792288" y="4800600"/>
            <a:ext cx="5486400" cy="566738"/>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18"/>
          <p:cNvSpPr>
            <a:spLocks noGrp="1"/>
          </p:cNvSpPr>
          <p:nvPr>
            <p:ph type="pic" idx="2"/>
          </p:nvPr>
        </p:nvSpPr>
        <p:spPr>
          <a:xfrm>
            <a:off x="1792288" y="612775"/>
            <a:ext cx="5486400" cy="4114800"/>
          </a:xfrm>
          <a:prstGeom prst="rect">
            <a:avLst/>
          </a:prstGeom>
          <a:noFill/>
          <a:ln>
            <a:noFill/>
          </a:ln>
        </p:spPr>
        <p:txBody>
          <a:bodyPr spcFirstLastPara="1" wrap="square" lIns="91425" tIns="45700" rIns="91425" bIns="45700" anchor="t" anchorCtr="0">
            <a:normAutofit/>
          </a:bodyPr>
          <a:lstStyle>
            <a:lvl1pPr marR="0" lvl="0" algn="l" rtl="0">
              <a:spcBef>
                <a:spcPts val="64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spcBef>
                <a:spcPts val="56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spcBef>
                <a:spcPts val="48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68" name="Google Shape;68;p18"/>
          <p:cNvSpPr txBox="1">
            <a:spLocks noGrp="1"/>
          </p:cNvSpPr>
          <p:nvPr>
            <p:ph type="body" idx="1"/>
          </p:nvPr>
        </p:nvSpPr>
        <p:spPr>
          <a:xfrm>
            <a:off x="1792288" y="5367338"/>
            <a:ext cx="5486400" cy="804862"/>
          </a:xfrm>
          <a:prstGeom prst="rect">
            <a:avLst/>
          </a:prstGeom>
          <a:noFill/>
          <a:ln>
            <a:noFill/>
          </a:ln>
        </p:spPr>
        <p:txBody>
          <a:bodyPr spcFirstLastPara="1" wrap="square" lIns="91425" tIns="45700" rIns="91425" bIns="45700" anchor="t" anchorCtr="0">
            <a:norm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69" name="Google Shape;69;p18"/>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18"/>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18"/>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9"/>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marR="0" lvl="0" algn="ctr"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9"/>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2" name="Google Shape;12;p9"/>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9"/>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9"/>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hyperlink" Target="https://pngio.com/images/png-324015.html"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hyperlink" Target="https://www.freepik.com/premium-vector/old-man-walking-with-walking-stick_5333244.htm"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hyperlink" Target="https://gizmodo.com/why-some-pills-are-little-white-discs-and-others-are-bi-5952430" TargetMode="Externa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hyperlink" Target="https://www.freepik.com/free-vector/doctor-talking-patient_2126514.htm" TargetMode="Externa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hyperlink" Target="https://www.medicalnewstoday.com/articles/322195.php" TargetMode="Externa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hyperlink" Target="https://www.pinclipart.com/maxpin/Txbhb/" TargetMode="Externa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88"/>
        <p:cNvGrpSpPr/>
        <p:nvPr/>
      </p:nvGrpSpPr>
      <p:grpSpPr>
        <a:xfrm>
          <a:off x="0" y="0"/>
          <a:ext cx="0" cy="0"/>
          <a:chOff x="0" y="0"/>
          <a:chExt cx="0" cy="0"/>
        </a:xfrm>
      </p:grpSpPr>
      <p:sp>
        <p:nvSpPr>
          <p:cNvPr id="89" name="Google Shape;89;p1"/>
          <p:cNvSpPr txBox="1"/>
          <p:nvPr/>
        </p:nvSpPr>
        <p:spPr>
          <a:xfrm>
            <a:off x="4572000" y="4807902"/>
            <a:ext cx="4497385" cy="193895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4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rPr>
              <a:t>Module 1</a:t>
            </a:r>
            <a:endParaRPr sz="2400" dirty="0">
              <a:latin typeface="Times New Roman" panose="02020603050405020304" pitchFamily="18" charset="0"/>
              <a:cs typeface="Times New Roman" panose="02020603050405020304" pitchFamily="18" charset="0"/>
            </a:endParaRPr>
          </a:p>
          <a:p>
            <a:pPr marL="0" marR="0" lvl="0" indent="0" algn="ctr" rtl="0">
              <a:spcBef>
                <a:spcPts val="0"/>
              </a:spcBef>
              <a:spcAft>
                <a:spcPts val="0"/>
              </a:spcAft>
              <a:buNone/>
            </a:pPr>
            <a:r>
              <a:rPr lang="en-US" sz="2400" dirty="0">
                <a:solidFill>
                  <a:schemeClr val="dk1"/>
                </a:solidFill>
                <a:latin typeface="Times New Roman" panose="02020603050405020304" pitchFamily="18" charset="0"/>
                <a:ea typeface="Calibri"/>
                <a:cs typeface="Times New Roman" panose="02020603050405020304" pitchFamily="18" charset="0"/>
                <a:sym typeface="Calibri"/>
              </a:rPr>
              <a:t>Tips for the promotion of better </a:t>
            </a:r>
            <a:endParaRPr sz="2400" dirty="0">
              <a:latin typeface="Times New Roman" panose="02020603050405020304" pitchFamily="18" charset="0"/>
              <a:cs typeface="Times New Roman" panose="02020603050405020304" pitchFamily="18" charset="0"/>
            </a:endParaRPr>
          </a:p>
          <a:p>
            <a:pPr marL="0" marR="0" lvl="0" indent="0" algn="ctr" rtl="0">
              <a:spcBef>
                <a:spcPts val="0"/>
              </a:spcBef>
              <a:spcAft>
                <a:spcPts val="0"/>
              </a:spcAft>
              <a:buNone/>
            </a:pPr>
            <a:r>
              <a:rPr lang="en-US" sz="2400" dirty="0">
                <a:solidFill>
                  <a:schemeClr val="dk1"/>
                </a:solidFill>
                <a:latin typeface="Times New Roman" panose="02020603050405020304" pitchFamily="18" charset="0"/>
                <a:ea typeface="Calibri"/>
                <a:cs typeface="Times New Roman" panose="02020603050405020304" pitchFamily="18" charset="0"/>
                <a:sym typeface="Calibri"/>
              </a:rPr>
              <a:t>communication</a:t>
            </a:r>
            <a:r>
              <a:rPr lang="en-US" sz="2400" dirty="0">
                <a:solidFill>
                  <a:schemeClr val="dk1"/>
                </a:solidFill>
                <a:latin typeface="Times New Roman" panose="02020603050405020304" pitchFamily="18" charset="0"/>
                <a:ea typeface="Calibri"/>
                <a:cs typeface="Times New Roman" panose="02020603050405020304" pitchFamily="18" charset="0"/>
                <a:sym typeface="Calibri"/>
                <a:extLst>
                  <a: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0"/>
                  </a:ext>
                </a:extLst>
              </a:rPr>
              <a:t> with healthcare professionals </a:t>
            </a:r>
            <a:r>
              <a:rPr lang="en-US" sz="2400" dirty="0">
                <a:solidFill>
                  <a:schemeClr val="dk1"/>
                </a:solidFill>
                <a:latin typeface="Times New Roman" panose="02020603050405020304" pitchFamily="18" charset="0"/>
                <a:ea typeface="Calibri"/>
                <a:cs typeface="Times New Roman" panose="02020603050405020304" pitchFamily="18" charset="0"/>
                <a:sym typeface="Calibri"/>
              </a:rPr>
              <a:t>and improvement </a:t>
            </a:r>
            <a:endParaRPr sz="2400" dirty="0">
              <a:latin typeface="Times New Roman" panose="02020603050405020304" pitchFamily="18" charset="0"/>
              <a:cs typeface="Times New Roman" panose="02020603050405020304" pitchFamily="18" charset="0"/>
            </a:endParaRPr>
          </a:p>
          <a:p>
            <a:pPr marL="0" marR="0" lvl="0" indent="0" algn="ctr" rtl="0">
              <a:spcBef>
                <a:spcPts val="0"/>
              </a:spcBef>
              <a:spcAft>
                <a:spcPts val="0"/>
              </a:spcAft>
              <a:buNone/>
            </a:pPr>
            <a:r>
              <a:rPr lang="en-US" sz="2400" dirty="0">
                <a:solidFill>
                  <a:schemeClr val="dk1"/>
                </a:solidFill>
                <a:latin typeface="Times New Roman" panose="02020603050405020304" pitchFamily="18" charset="0"/>
                <a:ea typeface="Calibri"/>
                <a:cs typeface="Times New Roman" panose="02020603050405020304" pitchFamily="18" charset="0"/>
                <a:sym typeface="Calibri"/>
              </a:rPr>
              <a:t>of health literacy</a:t>
            </a:r>
            <a:endParaRPr sz="2400" dirty="0">
              <a:solidFill>
                <a:schemeClr val="dk1"/>
              </a:solidFill>
              <a:latin typeface="Times New Roman" panose="02020603050405020304" pitchFamily="18" charset="0"/>
              <a:ea typeface="Calibri"/>
              <a:cs typeface="Times New Roman" panose="02020603050405020304" pitchFamily="18" charset="0"/>
              <a:sym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94"/>
        <p:cNvGrpSpPr/>
        <p:nvPr/>
      </p:nvGrpSpPr>
      <p:grpSpPr>
        <a:xfrm>
          <a:off x="0" y="0"/>
          <a:ext cx="0" cy="0"/>
          <a:chOff x="0" y="0"/>
          <a:chExt cx="0" cy="0"/>
        </a:xfrm>
      </p:grpSpPr>
      <p:sp>
        <p:nvSpPr>
          <p:cNvPr id="95" name="Google Shape;95;p2"/>
          <p:cNvSpPr/>
          <p:nvPr/>
        </p:nvSpPr>
        <p:spPr>
          <a:xfrm>
            <a:off x="2239348" y="384215"/>
            <a:ext cx="5546430" cy="769441"/>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4400" b="1" dirty="0">
                <a:solidFill>
                  <a:schemeClr val="dk1"/>
                </a:solidFill>
                <a:latin typeface="Times New Roman" panose="02020603050405020304" pitchFamily="18" charset="0"/>
                <a:ea typeface="Calibri"/>
                <a:cs typeface="Times New Roman" panose="02020603050405020304" pitchFamily="18" charset="0"/>
                <a:sym typeface="Calibri"/>
              </a:rPr>
              <a:t>What</a:t>
            </a:r>
            <a:r>
              <a:rPr lang="en-US" sz="3600" dirty="0">
                <a:solidFill>
                  <a:schemeClr val="dk1"/>
                </a:solidFill>
                <a:latin typeface="Times New Roman" panose="02020603050405020304" pitchFamily="18" charset="0"/>
                <a:ea typeface="Calibri"/>
                <a:cs typeface="Times New Roman" panose="02020603050405020304" pitchFamily="18" charset="0"/>
                <a:sym typeface="Calibri"/>
              </a:rPr>
              <a:t> are the symptoms?</a:t>
            </a:r>
            <a:endParaRPr dirty="0">
              <a:latin typeface="Times New Roman" panose="02020603050405020304" pitchFamily="18" charset="0"/>
              <a:cs typeface="Times New Roman" panose="02020603050405020304" pitchFamily="18" charset="0"/>
            </a:endParaRPr>
          </a:p>
        </p:txBody>
      </p:sp>
      <p:sp>
        <p:nvSpPr>
          <p:cNvPr id="5" name="Ορθογώνιο 4">
            <a:extLst>
              <a:ext uri="{FF2B5EF4-FFF2-40B4-BE49-F238E27FC236}">
                <a16:creationId xmlns="" xmlns:a16="http://schemas.microsoft.com/office/drawing/2014/main" id="{E141299A-5635-4660-8CBA-B849667E5FDA}"/>
              </a:ext>
            </a:extLst>
          </p:cNvPr>
          <p:cNvSpPr/>
          <p:nvPr/>
        </p:nvSpPr>
        <p:spPr>
          <a:xfrm>
            <a:off x="251520" y="1916832"/>
            <a:ext cx="8712968" cy="4556953"/>
          </a:xfrm>
          <a:prstGeom prst="rect">
            <a:avLst/>
          </a:prstGeom>
        </p:spPr>
        <p:txBody>
          <a:bodyPr wrap="square">
            <a:spAutoFit/>
          </a:bodyPr>
          <a:lstStyle/>
          <a:p>
            <a:pPr marL="717750" lvl="1" indent="-285750">
              <a:lnSpc>
                <a:spcPct val="150000"/>
              </a:lnSpc>
              <a:buFont typeface="Wingdings" panose="05000000000000000000" pitchFamily="2" charset="2"/>
              <a:buChar char="v"/>
            </a:pPr>
            <a:r>
              <a:rPr lang="en-US" sz="2000" dirty="0">
                <a:latin typeface="Times New Roman" panose="02020603050405020304" pitchFamily="18" charset="0"/>
                <a:cs typeface="Times New Roman" panose="02020603050405020304" pitchFamily="18" charset="0"/>
              </a:rPr>
              <a:t>Does he</a:t>
            </a:r>
            <a:r>
              <a:rPr lang="el-GR" sz="2000" dirty="0">
                <a:latin typeface="Times New Roman" panose="02020603050405020304" pitchFamily="18" charset="0"/>
                <a:cs typeface="Times New Roman" panose="02020603050405020304" pitchFamily="18" charset="0"/>
              </a:rPr>
              <a:t>/</a:t>
            </a:r>
            <a:r>
              <a:rPr lang="en-US" sz="2000" dirty="0">
                <a:latin typeface="Times New Roman" panose="02020603050405020304" pitchFamily="18" charset="0"/>
                <a:cs typeface="Times New Roman" panose="02020603050405020304" pitchFamily="18" charset="0"/>
              </a:rPr>
              <a:t>she feel pain in a specific part of his body?</a:t>
            </a:r>
          </a:p>
          <a:p>
            <a:pPr marL="432000" lvl="1">
              <a:lnSpc>
                <a:spcPct val="150000"/>
              </a:lnSpc>
            </a:pPr>
            <a:endParaRPr lang="en-US" sz="2000" dirty="0">
              <a:latin typeface="Times New Roman" panose="02020603050405020304" pitchFamily="18" charset="0"/>
              <a:cs typeface="Times New Roman" panose="02020603050405020304" pitchFamily="18" charset="0"/>
            </a:endParaRPr>
          </a:p>
          <a:p>
            <a:pPr marL="432000" lvl="1">
              <a:lnSpc>
                <a:spcPct val="150000"/>
              </a:lnSpc>
            </a:pPr>
            <a:endParaRPr lang="en-US" sz="2000" dirty="0">
              <a:latin typeface="Times New Roman" panose="02020603050405020304" pitchFamily="18" charset="0"/>
              <a:cs typeface="Times New Roman" panose="02020603050405020304" pitchFamily="18" charset="0"/>
            </a:endParaRPr>
          </a:p>
          <a:p>
            <a:pPr marL="717750" lvl="1" indent="-285750">
              <a:lnSpc>
                <a:spcPct val="150000"/>
              </a:lnSpc>
              <a:buFont typeface="Wingdings" panose="05000000000000000000" pitchFamily="2" charset="2"/>
              <a:buChar char="v"/>
            </a:pPr>
            <a:r>
              <a:rPr lang="en-US" sz="2000" dirty="0">
                <a:latin typeface="Times New Roman" panose="02020603050405020304" pitchFamily="18" charset="0"/>
                <a:cs typeface="Times New Roman" panose="02020603050405020304" pitchFamily="18" charset="0"/>
              </a:rPr>
              <a:t>How does he/she express what he feels?</a:t>
            </a:r>
          </a:p>
          <a:p>
            <a:pPr marL="717750" lvl="1" indent="-285750">
              <a:lnSpc>
                <a:spcPct val="150000"/>
              </a:lnSpc>
              <a:buFont typeface="Wingdings" panose="05000000000000000000" pitchFamily="2" charset="2"/>
              <a:buChar char="v"/>
            </a:pPr>
            <a:endParaRPr lang="en-US" sz="2000" dirty="0">
              <a:latin typeface="Times New Roman" panose="02020603050405020304" pitchFamily="18" charset="0"/>
              <a:cs typeface="Times New Roman" panose="02020603050405020304" pitchFamily="18" charset="0"/>
            </a:endParaRPr>
          </a:p>
          <a:p>
            <a:pPr marL="432000" lvl="1">
              <a:lnSpc>
                <a:spcPct val="150000"/>
              </a:lnSpc>
            </a:pPr>
            <a:endParaRPr lang="el-GR" sz="1050" dirty="0">
              <a:latin typeface="Times New Roman" panose="02020603050405020304" pitchFamily="18" charset="0"/>
              <a:cs typeface="Times New Roman" panose="02020603050405020304" pitchFamily="18" charset="0"/>
              <a:hlinkClick r:id="rId4"/>
            </a:endParaRPr>
          </a:p>
          <a:p>
            <a:pPr marL="432000" lvl="1">
              <a:lnSpc>
                <a:spcPct val="150000"/>
              </a:lnSpc>
            </a:pPr>
            <a:endParaRPr lang="el-GR" sz="1050" dirty="0">
              <a:latin typeface="Times New Roman" panose="02020603050405020304" pitchFamily="18" charset="0"/>
              <a:cs typeface="Times New Roman" panose="02020603050405020304" pitchFamily="18" charset="0"/>
              <a:hlinkClick r:id="rId4"/>
            </a:endParaRPr>
          </a:p>
          <a:p>
            <a:pPr marL="432000" lvl="1">
              <a:lnSpc>
                <a:spcPct val="150000"/>
              </a:lnSpc>
            </a:pPr>
            <a:endParaRPr lang="el-GR" sz="1050" dirty="0">
              <a:latin typeface="Times New Roman" panose="02020603050405020304" pitchFamily="18" charset="0"/>
              <a:cs typeface="Times New Roman" panose="02020603050405020304" pitchFamily="18" charset="0"/>
              <a:hlinkClick r:id="rId4"/>
            </a:endParaRPr>
          </a:p>
          <a:p>
            <a:pPr marL="432000" lvl="1">
              <a:lnSpc>
                <a:spcPct val="150000"/>
              </a:lnSpc>
            </a:pPr>
            <a:endParaRPr lang="el-GR" sz="1050" dirty="0">
              <a:latin typeface="Times New Roman" panose="02020603050405020304" pitchFamily="18" charset="0"/>
              <a:cs typeface="Times New Roman" panose="02020603050405020304" pitchFamily="18" charset="0"/>
              <a:hlinkClick r:id="rId4"/>
            </a:endParaRPr>
          </a:p>
          <a:p>
            <a:pPr marL="432000" lvl="1" algn="r">
              <a:lnSpc>
                <a:spcPct val="150000"/>
              </a:lnSpc>
            </a:pPr>
            <a:r>
              <a:rPr lang="en-US" sz="1050" dirty="0">
                <a:latin typeface="Times New Roman" panose="02020603050405020304" pitchFamily="18" charset="0"/>
                <a:cs typeface="Times New Roman" panose="02020603050405020304" pitchFamily="18" charset="0"/>
                <a:hlinkClick r:id="rId4"/>
              </a:rPr>
              <a:t>https://pngio.com/images/png-324015.html</a:t>
            </a:r>
            <a:endParaRPr lang="el-GR" sz="1050" dirty="0">
              <a:latin typeface="Times New Roman" panose="02020603050405020304" pitchFamily="18" charset="0"/>
              <a:cs typeface="Times New Roman" panose="02020603050405020304" pitchFamily="18" charset="0"/>
            </a:endParaRPr>
          </a:p>
          <a:p>
            <a:pPr marL="432000" lvl="1">
              <a:lnSpc>
                <a:spcPct val="150000"/>
              </a:lnSpc>
            </a:pPr>
            <a:endParaRPr lang="el-GR" sz="1050" dirty="0">
              <a:latin typeface="Times New Roman" panose="02020603050405020304" pitchFamily="18" charset="0"/>
              <a:cs typeface="Times New Roman" panose="02020603050405020304" pitchFamily="18" charset="0"/>
            </a:endParaRPr>
          </a:p>
          <a:p>
            <a:pPr marL="432000" lvl="1">
              <a:lnSpc>
                <a:spcPct val="150000"/>
              </a:lnSpc>
            </a:pPr>
            <a:endParaRPr lang="el-GR" sz="1050" dirty="0">
              <a:latin typeface="Times New Roman" panose="02020603050405020304" pitchFamily="18" charset="0"/>
              <a:cs typeface="Times New Roman" panose="02020603050405020304" pitchFamily="18" charset="0"/>
            </a:endParaRPr>
          </a:p>
          <a:p>
            <a:pPr marL="432000" lvl="1">
              <a:lnSpc>
                <a:spcPct val="150000"/>
              </a:lnSpc>
            </a:pPr>
            <a:endParaRPr lang="el-GR" sz="1050" dirty="0">
              <a:latin typeface="Times New Roman" panose="02020603050405020304" pitchFamily="18" charset="0"/>
              <a:cs typeface="Times New Roman" panose="02020603050405020304" pitchFamily="18" charset="0"/>
            </a:endParaRPr>
          </a:p>
          <a:p>
            <a:pPr marL="432000" lvl="1">
              <a:lnSpc>
                <a:spcPct val="150000"/>
              </a:lnSpc>
            </a:pPr>
            <a:endParaRPr lang="el-GR" sz="1050" dirty="0">
              <a:latin typeface="Times New Roman" panose="02020603050405020304" pitchFamily="18" charset="0"/>
              <a:cs typeface="Times New Roman" panose="02020603050405020304" pitchFamily="18" charset="0"/>
            </a:endParaRPr>
          </a:p>
        </p:txBody>
      </p:sp>
      <p:pic>
        <p:nvPicPr>
          <p:cNvPr id="6" name="Εικόνα 5">
            <a:extLst>
              <a:ext uri="{FF2B5EF4-FFF2-40B4-BE49-F238E27FC236}">
                <a16:creationId xmlns="" xmlns:a16="http://schemas.microsoft.com/office/drawing/2014/main" id="{305EED8A-38CC-43C6-A5CD-A90075174207}"/>
              </a:ext>
            </a:extLst>
          </p:cNvPr>
          <p:cNvPicPr>
            <a:picLocks noChangeAspect="1"/>
          </p:cNvPicPr>
          <p:nvPr/>
        </p:nvPicPr>
        <p:blipFill>
          <a:blip r:embed="rId5" cstate="print">
            <a:extLst>
              <a:ext uri="{28A0092B-C50C-407E-A947-70E740481C1C}">
                <a14:useLocalDpi xmlns="" xmlns:a14="http://schemas.microsoft.com/office/drawing/2010/main" val="0"/>
              </a:ext>
            </a:extLst>
          </a:blip>
          <a:stretch>
            <a:fillRect/>
          </a:stretch>
        </p:blipFill>
        <p:spPr>
          <a:xfrm>
            <a:off x="6922234" y="2279509"/>
            <a:ext cx="1858076" cy="2745556"/>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02"/>
        <p:cNvGrpSpPr/>
        <p:nvPr/>
      </p:nvGrpSpPr>
      <p:grpSpPr>
        <a:xfrm>
          <a:off x="0" y="0"/>
          <a:ext cx="0" cy="0"/>
          <a:chOff x="0" y="0"/>
          <a:chExt cx="0" cy="0"/>
        </a:xfrm>
      </p:grpSpPr>
      <p:sp>
        <p:nvSpPr>
          <p:cNvPr id="103" name="Google Shape;103;p3"/>
          <p:cNvSpPr/>
          <p:nvPr/>
        </p:nvSpPr>
        <p:spPr>
          <a:xfrm>
            <a:off x="2267744" y="332656"/>
            <a:ext cx="5219249" cy="769441"/>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4400" b="1" dirty="0">
                <a:solidFill>
                  <a:schemeClr val="dk1"/>
                </a:solidFill>
                <a:latin typeface="Times New Roman" panose="02020603050405020304" pitchFamily="18" charset="0"/>
                <a:ea typeface="Calibri"/>
                <a:cs typeface="Times New Roman" panose="02020603050405020304" pitchFamily="18" charset="0"/>
                <a:sym typeface="Calibri"/>
              </a:rPr>
              <a:t>When</a:t>
            </a:r>
            <a:r>
              <a:rPr lang="en-US" sz="3200" dirty="0">
                <a:solidFill>
                  <a:schemeClr val="dk1"/>
                </a:solidFill>
                <a:latin typeface="Times New Roman" panose="02020603050405020304" pitchFamily="18" charset="0"/>
                <a:ea typeface="Calibri"/>
                <a:cs typeface="Times New Roman" panose="02020603050405020304" pitchFamily="18" charset="0"/>
                <a:sym typeface="Calibri"/>
              </a:rPr>
              <a:t> </a:t>
            </a:r>
            <a:r>
              <a:rPr lang="en-US" sz="3600" dirty="0">
                <a:solidFill>
                  <a:schemeClr val="dk1"/>
                </a:solidFill>
                <a:latin typeface="Times New Roman" panose="02020603050405020304" pitchFamily="18" charset="0"/>
                <a:ea typeface="Calibri"/>
                <a:cs typeface="Times New Roman" panose="02020603050405020304" pitchFamily="18" charset="0"/>
                <a:sym typeface="Calibri"/>
              </a:rPr>
              <a:t>symptoms appear?</a:t>
            </a:r>
            <a:endParaRPr dirty="0">
              <a:latin typeface="Times New Roman" panose="02020603050405020304" pitchFamily="18" charset="0"/>
              <a:cs typeface="Times New Roman" panose="02020603050405020304" pitchFamily="18" charset="0"/>
            </a:endParaRPr>
          </a:p>
        </p:txBody>
      </p:sp>
      <p:sp>
        <p:nvSpPr>
          <p:cNvPr id="5" name="Ορθογώνιο 4">
            <a:extLst>
              <a:ext uri="{FF2B5EF4-FFF2-40B4-BE49-F238E27FC236}">
                <a16:creationId xmlns="" xmlns:a16="http://schemas.microsoft.com/office/drawing/2014/main" id="{15AA599C-89FE-4420-9F7B-65D4E8C54377}"/>
              </a:ext>
            </a:extLst>
          </p:cNvPr>
          <p:cNvSpPr/>
          <p:nvPr/>
        </p:nvSpPr>
        <p:spPr>
          <a:xfrm>
            <a:off x="251520" y="2132856"/>
            <a:ext cx="8568952" cy="3477875"/>
          </a:xfrm>
          <a:prstGeom prst="rect">
            <a:avLst/>
          </a:prstGeom>
        </p:spPr>
        <p:txBody>
          <a:bodyPr wrap="square">
            <a:spAutoFit/>
          </a:bodyPr>
          <a:lstStyle/>
          <a:p>
            <a:pPr marL="800100" lvl="1" indent="-342900">
              <a:buFont typeface="Wingdings" panose="05000000000000000000" pitchFamily="2" charset="2"/>
              <a:buChar char="v"/>
            </a:pPr>
            <a:r>
              <a:rPr lang="en-US" sz="2000" dirty="0">
                <a:latin typeface="Times New Roman" panose="02020603050405020304" pitchFamily="18" charset="0"/>
                <a:cs typeface="Times New Roman" panose="02020603050405020304" pitchFamily="18" charset="0"/>
              </a:rPr>
              <a:t>How often is this symptom appearing?</a:t>
            </a:r>
          </a:p>
          <a:p>
            <a:pPr marL="800100" lvl="1" indent="-342900">
              <a:buFont typeface="Wingdings" panose="05000000000000000000" pitchFamily="2" charset="2"/>
              <a:buChar char="v"/>
            </a:pPr>
            <a:endParaRPr lang="en-US" sz="2000" dirty="0">
              <a:latin typeface="Times New Roman" panose="02020603050405020304" pitchFamily="18" charset="0"/>
              <a:cs typeface="Times New Roman" panose="02020603050405020304" pitchFamily="18" charset="0"/>
            </a:endParaRPr>
          </a:p>
          <a:p>
            <a:pPr lvl="1"/>
            <a:endParaRPr lang="en-US" sz="2000" dirty="0">
              <a:latin typeface="Times New Roman" panose="02020603050405020304" pitchFamily="18" charset="0"/>
              <a:cs typeface="Times New Roman" panose="02020603050405020304" pitchFamily="18" charset="0"/>
            </a:endParaRPr>
          </a:p>
          <a:p>
            <a:pPr lvl="1"/>
            <a:endParaRPr lang="en-US" sz="2000" dirty="0">
              <a:latin typeface="Times New Roman" panose="02020603050405020304" pitchFamily="18" charset="0"/>
              <a:cs typeface="Times New Roman" panose="02020603050405020304" pitchFamily="18" charset="0"/>
            </a:endParaRPr>
          </a:p>
          <a:p>
            <a:pPr marL="800100" lvl="1" indent="-342900">
              <a:buFont typeface="Wingdings" panose="05000000000000000000" pitchFamily="2" charset="2"/>
              <a:buChar char="v"/>
            </a:pPr>
            <a:r>
              <a:rPr lang="en-US" sz="2000" dirty="0">
                <a:latin typeface="Times New Roman" panose="02020603050405020304" pitchFamily="18" charset="0"/>
                <a:cs typeface="Times New Roman" panose="02020603050405020304" pitchFamily="18" charset="0"/>
              </a:rPr>
              <a:t>When did happen for the first time?</a:t>
            </a:r>
          </a:p>
          <a:p>
            <a:pPr marL="800100" lvl="1" indent="-342900">
              <a:buFont typeface="Wingdings" panose="05000000000000000000" pitchFamily="2" charset="2"/>
              <a:buChar char="v"/>
            </a:pPr>
            <a:endParaRPr lang="en-US" sz="2000" dirty="0">
              <a:latin typeface="Times New Roman" panose="02020603050405020304" pitchFamily="18" charset="0"/>
              <a:cs typeface="Times New Roman" panose="02020603050405020304" pitchFamily="18" charset="0"/>
            </a:endParaRPr>
          </a:p>
          <a:p>
            <a:pPr lvl="1"/>
            <a:endParaRPr lang="en-US" sz="2000" dirty="0">
              <a:latin typeface="Times New Roman" panose="02020603050405020304" pitchFamily="18" charset="0"/>
              <a:cs typeface="Times New Roman" panose="02020603050405020304" pitchFamily="18" charset="0"/>
            </a:endParaRPr>
          </a:p>
          <a:p>
            <a:pPr lvl="1"/>
            <a:endParaRPr lang="en-US" sz="2000" dirty="0">
              <a:latin typeface="Times New Roman" panose="02020603050405020304" pitchFamily="18" charset="0"/>
              <a:cs typeface="Times New Roman" panose="02020603050405020304" pitchFamily="18" charset="0"/>
            </a:endParaRPr>
          </a:p>
          <a:p>
            <a:pPr marL="800100" lvl="1" indent="-342900">
              <a:buFont typeface="Wingdings" panose="05000000000000000000" pitchFamily="2" charset="2"/>
              <a:buChar char="v"/>
            </a:pPr>
            <a:r>
              <a:rPr lang="en-US" sz="2000" dirty="0">
                <a:latin typeface="Times New Roman" panose="02020603050405020304" pitchFamily="18" charset="0"/>
                <a:cs typeface="Times New Roman" panose="02020603050405020304" pitchFamily="18" charset="0"/>
              </a:rPr>
              <a:t>How long does it last?</a:t>
            </a:r>
          </a:p>
          <a:p>
            <a:pPr marL="800100" lvl="1" indent="-342900">
              <a:buFont typeface="Wingdings" panose="05000000000000000000" pitchFamily="2" charset="2"/>
              <a:buChar char="v"/>
            </a:pPr>
            <a:endParaRPr lang="en-US" sz="2000" dirty="0">
              <a:latin typeface="Times New Roman" panose="02020603050405020304" pitchFamily="18" charset="0"/>
              <a:cs typeface="Times New Roman" panose="02020603050405020304" pitchFamily="18" charset="0"/>
            </a:endParaRPr>
          </a:p>
          <a:p>
            <a:pPr lvl="1" algn="r"/>
            <a:r>
              <a:rPr lang="en-US" sz="1000" dirty="0">
                <a:latin typeface="Times New Roman" panose="02020603050405020304" pitchFamily="18" charset="0"/>
                <a:cs typeface="Times New Roman" panose="02020603050405020304" pitchFamily="18" charset="0"/>
                <a:hlinkClick r:id="rId4"/>
              </a:rPr>
              <a:t>https://www.freepik.com/premium-vector/old-man-walking-with-walking-stick_5333244.</a:t>
            </a:r>
          </a:p>
          <a:p>
            <a:pPr lvl="1" algn="r"/>
            <a:r>
              <a:rPr lang="en-US" sz="1000" dirty="0" err="1">
                <a:latin typeface="Times New Roman" panose="02020603050405020304" pitchFamily="18" charset="0"/>
                <a:cs typeface="Times New Roman" panose="02020603050405020304" pitchFamily="18" charset="0"/>
                <a:hlinkClick r:id="rId4"/>
              </a:rPr>
              <a:t>htm#page</a:t>
            </a:r>
            <a:r>
              <a:rPr lang="en-US" sz="1000" dirty="0">
                <a:latin typeface="Times New Roman" panose="02020603050405020304" pitchFamily="18" charset="0"/>
                <a:cs typeface="Times New Roman" panose="02020603050405020304" pitchFamily="18" charset="0"/>
                <a:hlinkClick r:id="rId4"/>
              </a:rPr>
              <a:t>=1&amp;query=doctor%20elderly&amp;position=45</a:t>
            </a:r>
            <a:endParaRPr lang="en-US" sz="1000" dirty="0">
              <a:latin typeface="Times New Roman" panose="02020603050405020304" pitchFamily="18" charset="0"/>
              <a:cs typeface="Times New Roman" panose="02020603050405020304" pitchFamily="18" charset="0"/>
            </a:endParaRPr>
          </a:p>
        </p:txBody>
      </p:sp>
      <p:pic>
        <p:nvPicPr>
          <p:cNvPr id="6" name="Εικόνα 5">
            <a:extLst>
              <a:ext uri="{FF2B5EF4-FFF2-40B4-BE49-F238E27FC236}">
                <a16:creationId xmlns="" xmlns:a16="http://schemas.microsoft.com/office/drawing/2014/main" id="{62869000-2A10-4D21-BDA7-75FB85C5B30A}"/>
              </a:ext>
            </a:extLst>
          </p:cNvPr>
          <p:cNvPicPr>
            <a:picLocks noChangeAspect="1"/>
          </p:cNvPicPr>
          <p:nvPr/>
        </p:nvPicPr>
        <p:blipFill>
          <a:blip r:embed="rId5">
            <a:extLst>
              <a:ext uri="{28A0092B-C50C-407E-A947-70E740481C1C}">
                <a14:useLocalDpi xmlns="" xmlns:a14="http://schemas.microsoft.com/office/drawing/2010/main" val="0"/>
              </a:ext>
            </a:extLst>
          </a:blip>
          <a:stretch>
            <a:fillRect/>
          </a:stretch>
        </p:blipFill>
        <p:spPr>
          <a:xfrm>
            <a:off x="5845426" y="2132856"/>
            <a:ext cx="2909317" cy="2909317"/>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10"/>
        <p:cNvGrpSpPr/>
        <p:nvPr/>
      </p:nvGrpSpPr>
      <p:grpSpPr>
        <a:xfrm>
          <a:off x="0" y="0"/>
          <a:ext cx="0" cy="0"/>
          <a:chOff x="0" y="0"/>
          <a:chExt cx="0" cy="0"/>
        </a:xfrm>
      </p:grpSpPr>
      <p:sp>
        <p:nvSpPr>
          <p:cNvPr id="111" name="Google Shape;111;p4"/>
          <p:cNvSpPr/>
          <p:nvPr/>
        </p:nvSpPr>
        <p:spPr>
          <a:xfrm>
            <a:off x="1912776" y="332656"/>
            <a:ext cx="6870854" cy="769401"/>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4400" b="1" dirty="0">
                <a:solidFill>
                  <a:schemeClr val="dk1"/>
                </a:solidFill>
                <a:latin typeface="Times New Roman" panose="02020603050405020304" pitchFamily="18" charset="0"/>
                <a:ea typeface="Calibri"/>
                <a:cs typeface="Times New Roman" panose="02020603050405020304" pitchFamily="18" charset="0"/>
                <a:sym typeface="Calibri"/>
              </a:rPr>
              <a:t>Changes</a:t>
            </a:r>
            <a:r>
              <a:rPr lang="en-US" sz="4400" dirty="0">
                <a:solidFill>
                  <a:schemeClr val="dk1"/>
                </a:solidFill>
                <a:latin typeface="Times New Roman" panose="02020603050405020304" pitchFamily="18" charset="0"/>
                <a:ea typeface="Calibri"/>
                <a:cs typeface="Times New Roman" panose="02020603050405020304" pitchFamily="18" charset="0"/>
                <a:sym typeface="Calibri"/>
              </a:rPr>
              <a:t> </a:t>
            </a:r>
            <a:r>
              <a:rPr lang="en-US" sz="3600" dirty="0">
                <a:solidFill>
                  <a:schemeClr val="dk1"/>
                </a:solidFill>
                <a:latin typeface="Times New Roman" panose="02020603050405020304" pitchFamily="18" charset="0"/>
                <a:ea typeface="Calibri"/>
                <a:cs typeface="Times New Roman" panose="02020603050405020304" pitchFamily="18" charset="0"/>
                <a:sym typeface="Calibri"/>
              </a:rPr>
              <a:t>in medical prescription</a:t>
            </a:r>
            <a:endParaRPr dirty="0">
              <a:latin typeface="Times New Roman" panose="02020603050405020304" pitchFamily="18" charset="0"/>
              <a:cs typeface="Times New Roman" panose="02020603050405020304" pitchFamily="18" charset="0"/>
            </a:endParaRPr>
          </a:p>
        </p:txBody>
      </p:sp>
      <p:pic>
        <p:nvPicPr>
          <p:cNvPr id="113" name="Google Shape;113;p4"/>
          <p:cNvPicPr preferRelativeResize="0"/>
          <p:nvPr/>
        </p:nvPicPr>
        <p:blipFill rotWithShape="1">
          <a:blip r:embed="rId4">
            <a:alphaModFix/>
          </a:blip>
          <a:srcRect/>
          <a:stretch/>
        </p:blipFill>
        <p:spPr>
          <a:xfrm>
            <a:off x="323528" y="4233432"/>
            <a:ext cx="3564396" cy="1944216"/>
          </a:xfrm>
          <a:prstGeom prst="rect">
            <a:avLst/>
          </a:prstGeom>
          <a:noFill/>
          <a:ln>
            <a:noFill/>
          </a:ln>
        </p:spPr>
      </p:pic>
      <p:sp>
        <p:nvSpPr>
          <p:cNvPr id="5" name="Ορθογώνιο 4">
            <a:extLst>
              <a:ext uri="{FF2B5EF4-FFF2-40B4-BE49-F238E27FC236}">
                <a16:creationId xmlns="" xmlns:a16="http://schemas.microsoft.com/office/drawing/2014/main" id="{D5CDEA41-E6CC-4A50-B37B-458C5BE66F56}"/>
              </a:ext>
            </a:extLst>
          </p:cNvPr>
          <p:cNvSpPr/>
          <p:nvPr/>
        </p:nvSpPr>
        <p:spPr>
          <a:xfrm>
            <a:off x="323528" y="1787623"/>
            <a:ext cx="8496944" cy="4708981"/>
          </a:xfrm>
          <a:prstGeom prst="rect">
            <a:avLst/>
          </a:prstGeom>
        </p:spPr>
        <p:txBody>
          <a:bodyPr wrap="square">
            <a:spAutoFit/>
          </a:bodyPr>
          <a:lstStyle/>
          <a:p>
            <a:pPr marL="800100" lvl="1" indent="-342900">
              <a:buFont typeface="Wingdings" panose="05000000000000000000" pitchFamily="2" charset="2"/>
              <a:buChar char="v"/>
            </a:pPr>
            <a:r>
              <a:rPr lang="en-US" sz="2000" dirty="0">
                <a:latin typeface="Times New Roman" panose="02020603050405020304" pitchFamily="18" charset="0"/>
                <a:cs typeface="Times New Roman" panose="02020603050405020304" pitchFamily="18" charset="0"/>
              </a:rPr>
              <a:t>Has something changed recently in his/her medication?</a:t>
            </a:r>
          </a:p>
          <a:p>
            <a:pPr marL="457200" lvl="1"/>
            <a:endParaRPr lang="en-US" sz="2000" dirty="0">
              <a:latin typeface="Times New Roman" panose="02020603050405020304" pitchFamily="18" charset="0"/>
              <a:cs typeface="Times New Roman" panose="02020603050405020304" pitchFamily="18" charset="0"/>
            </a:endParaRPr>
          </a:p>
          <a:p>
            <a:pPr marL="800100" lvl="1" indent="-342900">
              <a:buFont typeface="Wingdings" panose="05000000000000000000" pitchFamily="2" charset="2"/>
              <a:buChar char="v"/>
            </a:pPr>
            <a:endParaRPr lang="en-US" sz="2000" dirty="0">
              <a:latin typeface="Times New Roman" panose="02020603050405020304" pitchFamily="18" charset="0"/>
              <a:cs typeface="Times New Roman" panose="02020603050405020304" pitchFamily="18" charset="0"/>
            </a:endParaRPr>
          </a:p>
          <a:p>
            <a:pPr marL="800100" lvl="1" indent="-342900">
              <a:buFont typeface="Wingdings" panose="05000000000000000000" pitchFamily="2" charset="2"/>
              <a:buChar char="v"/>
            </a:pPr>
            <a:r>
              <a:rPr lang="en-US" sz="2000" dirty="0">
                <a:latin typeface="Times New Roman" panose="02020603050405020304" pitchFamily="18" charset="0"/>
                <a:cs typeface="Times New Roman" panose="02020603050405020304" pitchFamily="18" charset="0"/>
              </a:rPr>
              <a:t>Are there any known side effects in any medication in the past?</a:t>
            </a:r>
          </a:p>
          <a:p>
            <a:pPr marL="800100" lvl="1" indent="-342900">
              <a:buFont typeface="Wingdings" panose="05000000000000000000" pitchFamily="2" charset="2"/>
              <a:buChar char="v"/>
            </a:pPr>
            <a:endParaRPr lang="en-US" sz="2000" dirty="0">
              <a:latin typeface="Times New Roman" panose="02020603050405020304" pitchFamily="18" charset="0"/>
              <a:cs typeface="Times New Roman" panose="02020603050405020304" pitchFamily="18" charset="0"/>
            </a:endParaRPr>
          </a:p>
          <a:p>
            <a:pPr marL="800100" lvl="1" indent="-342900">
              <a:buFont typeface="Wingdings" panose="05000000000000000000" pitchFamily="2" charset="2"/>
              <a:buChar char="v"/>
            </a:pPr>
            <a:endParaRPr lang="en-US" sz="2000" dirty="0">
              <a:latin typeface="Times New Roman" panose="02020603050405020304" pitchFamily="18" charset="0"/>
              <a:cs typeface="Times New Roman" panose="02020603050405020304" pitchFamily="18" charset="0"/>
            </a:endParaRPr>
          </a:p>
          <a:p>
            <a:pPr marL="800100" lvl="1" indent="-342900">
              <a:buFont typeface="Wingdings" panose="05000000000000000000" pitchFamily="2" charset="2"/>
              <a:buChar char="v"/>
            </a:pPr>
            <a:r>
              <a:rPr lang="en-US" sz="2000" dirty="0">
                <a:latin typeface="Times New Roman" panose="02020603050405020304" pitchFamily="18" charset="0"/>
                <a:cs typeface="Times New Roman" panose="02020603050405020304" pitchFamily="18" charset="0"/>
              </a:rPr>
              <a:t>Are there any other health problems in the last period?</a:t>
            </a:r>
          </a:p>
          <a:p>
            <a:pPr marL="800100" lvl="1" indent="-342900">
              <a:buFont typeface="Wingdings" panose="05000000000000000000" pitchFamily="2" charset="2"/>
              <a:buChar char="v"/>
            </a:pPr>
            <a:endParaRPr lang="en-US" sz="2000" dirty="0">
              <a:latin typeface="Times New Roman" panose="02020603050405020304" pitchFamily="18" charset="0"/>
              <a:cs typeface="Times New Roman" panose="02020603050405020304" pitchFamily="18" charset="0"/>
            </a:endParaRPr>
          </a:p>
          <a:p>
            <a:pPr marL="800100" lvl="1" indent="-342900">
              <a:buFont typeface="Wingdings" panose="05000000000000000000" pitchFamily="2" charset="2"/>
              <a:buChar char="v"/>
            </a:pPr>
            <a:endParaRPr lang="en-US" sz="2000" dirty="0">
              <a:latin typeface="Times New Roman" panose="02020603050405020304" pitchFamily="18" charset="0"/>
              <a:cs typeface="Times New Roman" panose="02020603050405020304" pitchFamily="18" charset="0"/>
            </a:endParaRPr>
          </a:p>
          <a:p>
            <a:pPr lvl="1" algn="r"/>
            <a:endParaRPr lang="en-US" sz="2000" dirty="0">
              <a:latin typeface="Times New Roman" panose="02020603050405020304" pitchFamily="18" charset="0"/>
              <a:cs typeface="Times New Roman" panose="02020603050405020304" pitchFamily="18" charset="0"/>
              <a:hlinkClick r:id="rId5"/>
            </a:endParaRPr>
          </a:p>
          <a:p>
            <a:pPr lvl="1" algn="r"/>
            <a:endParaRPr lang="en-US" sz="2000" dirty="0">
              <a:latin typeface="Times New Roman" panose="02020603050405020304" pitchFamily="18" charset="0"/>
              <a:cs typeface="Times New Roman" panose="02020603050405020304" pitchFamily="18" charset="0"/>
              <a:hlinkClick r:id="rId5"/>
            </a:endParaRPr>
          </a:p>
          <a:p>
            <a:pPr lvl="1" algn="r"/>
            <a:endParaRPr lang="en-US" sz="2000" dirty="0">
              <a:latin typeface="Times New Roman" panose="02020603050405020304" pitchFamily="18" charset="0"/>
              <a:cs typeface="Times New Roman" panose="02020603050405020304" pitchFamily="18" charset="0"/>
              <a:hlinkClick r:id="rId5"/>
            </a:endParaRPr>
          </a:p>
          <a:p>
            <a:pPr lvl="1" algn="r"/>
            <a:endParaRPr lang="en-US" sz="2000" dirty="0">
              <a:latin typeface="Times New Roman" panose="02020603050405020304" pitchFamily="18" charset="0"/>
              <a:cs typeface="Times New Roman" panose="02020603050405020304" pitchFamily="18" charset="0"/>
              <a:hlinkClick r:id="rId5"/>
            </a:endParaRPr>
          </a:p>
          <a:p>
            <a:pPr lvl="1" algn="r"/>
            <a:endParaRPr lang="en-US" sz="2000" dirty="0">
              <a:latin typeface="Times New Roman" panose="02020603050405020304" pitchFamily="18" charset="0"/>
              <a:cs typeface="Times New Roman" panose="02020603050405020304" pitchFamily="18" charset="0"/>
              <a:hlinkClick r:id="rId5"/>
            </a:endParaRPr>
          </a:p>
          <a:p>
            <a:pPr lvl="1"/>
            <a:endParaRPr lang="en-US" sz="2000" dirty="0">
              <a:latin typeface="Times New Roman" panose="02020603050405020304" pitchFamily="18" charset="0"/>
              <a:cs typeface="Times New Roman" panose="02020603050405020304" pitchFamily="18" charset="0"/>
            </a:endParaRPr>
          </a:p>
        </p:txBody>
      </p:sp>
      <p:sp>
        <p:nvSpPr>
          <p:cNvPr id="3" name="TextBox 2">
            <a:extLst>
              <a:ext uri="{FF2B5EF4-FFF2-40B4-BE49-F238E27FC236}">
                <a16:creationId xmlns="" xmlns:a16="http://schemas.microsoft.com/office/drawing/2014/main" id="{D5DAC614-9310-4041-B651-250F2BBB95DF}"/>
              </a:ext>
            </a:extLst>
          </p:cNvPr>
          <p:cNvSpPr txBox="1"/>
          <p:nvPr/>
        </p:nvSpPr>
        <p:spPr>
          <a:xfrm>
            <a:off x="781485" y="6325289"/>
            <a:ext cx="2648482" cy="400110"/>
          </a:xfrm>
          <a:prstGeom prst="rect">
            <a:avLst/>
          </a:prstGeom>
          <a:noFill/>
        </p:spPr>
        <p:txBody>
          <a:bodyPr wrap="none" rtlCol="0">
            <a:spAutoFit/>
          </a:bodyPr>
          <a:lstStyle/>
          <a:p>
            <a:pPr lvl="1" algn="r"/>
            <a:r>
              <a:rPr lang="en-US" sz="1000" dirty="0">
                <a:hlinkClick r:id="rId5"/>
              </a:rPr>
              <a:t>https://gizmodo.com/why-some-pills-are-</a:t>
            </a:r>
          </a:p>
          <a:p>
            <a:pPr lvl="1" algn="r"/>
            <a:r>
              <a:rPr lang="en-US" sz="1000" dirty="0">
                <a:hlinkClick r:id="rId5"/>
              </a:rPr>
              <a:t>little-white-discs-and-others-are-bi-5952430</a:t>
            </a:r>
            <a:endParaRPr lang="en-US" sz="10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18"/>
        <p:cNvGrpSpPr/>
        <p:nvPr/>
      </p:nvGrpSpPr>
      <p:grpSpPr>
        <a:xfrm>
          <a:off x="0" y="0"/>
          <a:ext cx="0" cy="0"/>
          <a:chOff x="0" y="0"/>
          <a:chExt cx="0" cy="0"/>
        </a:xfrm>
      </p:grpSpPr>
      <p:sp>
        <p:nvSpPr>
          <p:cNvPr id="119" name="Google Shape;119;p5"/>
          <p:cNvSpPr/>
          <p:nvPr/>
        </p:nvSpPr>
        <p:spPr>
          <a:xfrm>
            <a:off x="2445025" y="323980"/>
            <a:ext cx="3881129" cy="76940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4400" b="1" dirty="0">
                <a:solidFill>
                  <a:schemeClr val="dk1"/>
                </a:solidFill>
                <a:latin typeface="Times New Roman" panose="02020603050405020304" pitchFamily="18" charset="0"/>
                <a:ea typeface="Calibri"/>
                <a:cs typeface="Times New Roman" panose="02020603050405020304" pitchFamily="18" charset="0"/>
                <a:sym typeface="Calibri"/>
              </a:rPr>
              <a:t>Listen</a:t>
            </a:r>
            <a:r>
              <a:rPr lang="en-US" sz="3600" dirty="0">
                <a:solidFill>
                  <a:schemeClr val="dk1"/>
                </a:solidFill>
                <a:latin typeface="Times New Roman" panose="02020603050405020304" pitchFamily="18" charset="0"/>
                <a:ea typeface="Calibri"/>
                <a:cs typeface="Times New Roman" panose="02020603050405020304" pitchFamily="18" charset="0"/>
                <a:sym typeface="Calibri"/>
              </a:rPr>
              <a:t> carefully </a:t>
            </a:r>
            <a:endParaRPr dirty="0">
              <a:latin typeface="Times New Roman" panose="02020603050405020304" pitchFamily="18" charset="0"/>
              <a:cs typeface="Times New Roman" panose="02020603050405020304" pitchFamily="18" charset="0"/>
            </a:endParaRPr>
          </a:p>
        </p:txBody>
      </p:sp>
      <p:sp>
        <p:nvSpPr>
          <p:cNvPr id="120" name="Google Shape;120;p5"/>
          <p:cNvSpPr/>
          <p:nvPr/>
        </p:nvSpPr>
        <p:spPr>
          <a:xfrm>
            <a:off x="58336" y="1811560"/>
            <a:ext cx="7560840" cy="4401164"/>
          </a:xfrm>
          <a:prstGeom prst="rect">
            <a:avLst/>
          </a:prstGeom>
          <a:noFill/>
          <a:ln>
            <a:noFill/>
          </a:ln>
        </p:spPr>
        <p:txBody>
          <a:bodyPr spcFirstLastPara="1" wrap="square" lIns="91425" tIns="45700" rIns="91425" bIns="45700" anchor="t" anchorCtr="0">
            <a:spAutoFit/>
          </a:bodyPr>
          <a:lstStyle/>
          <a:p>
            <a:pPr marL="800100" marR="0" lvl="1" indent="-342900" algn="l" rtl="0">
              <a:spcBef>
                <a:spcPts val="0"/>
              </a:spcBef>
              <a:spcAft>
                <a:spcPts val="0"/>
              </a:spcAft>
              <a:buClr>
                <a:schemeClr val="dk1"/>
              </a:buClr>
              <a:buSzPts val="2000"/>
              <a:buFont typeface="Noto Sans Symbols"/>
              <a:buChar char="❖"/>
            </a:pPr>
            <a:r>
              <a:rPr lang="en-US" sz="20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rPr>
              <a:t>Don’t interrupt the doctor</a:t>
            </a:r>
            <a:endParaRPr sz="2000" dirty="0">
              <a:latin typeface="Times New Roman" panose="02020603050405020304" pitchFamily="18" charset="0"/>
              <a:cs typeface="Times New Roman" panose="02020603050405020304" pitchFamily="18" charset="0"/>
            </a:endParaRPr>
          </a:p>
          <a:p>
            <a:pPr marL="457200" marR="0" lvl="1" indent="0" algn="l" rtl="0">
              <a:spcBef>
                <a:spcPts val="0"/>
              </a:spcBef>
              <a:spcAft>
                <a:spcPts val="0"/>
              </a:spcAft>
              <a:buNone/>
            </a:pPr>
            <a:endParaRPr sz="20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endParaRPr>
          </a:p>
          <a:p>
            <a:pPr marL="457200" marR="0" lvl="1" indent="0" algn="l" rtl="0">
              <a:spcBef>
                <a:spcPts val="0"/>
              </a:spcBef>
              <a:spcAft>
                <a:spcPts val="0"/>
              </a:spcAft>
              <a:buNone/>
            </a:pPr>
            <a:endParaRPr sz="20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endParaRPr>
          </a:p>
          <a:p>
            <a:pPr marL="800100" marR="0" lvl="1" indent="-342900" algn="l" rtl="0">
              <a:spcBef>
                <a:spcPts val="0"/>
              </a:spcBef>
              <a:spcAft>
                <a:spcPts val="0"/>
              </a:spcAft>
              <a:buClr>
                <a:schemeClr val="dk1"/>
              </a:buClr>
              <a:buSzPts val="2000"/>
              <a:buFont typeface="Noto Sans Symbols"/>
              <a:buChar char="❖"/>
            </a:pPr>
            <a:r>
              <a:rPr lang="en-US" sz="20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rPr>
              <a:t>Don’t talk at the same time with the doctor</a:t>
            </a:r>
            <a:endParaRPr sz="2000" dirty="0">
              <a:latin typeface="Times New Roman" panose="02020603050405020304" pitchFamily="18" charset="0"/>
              <a:cs typeface="Times New Roman" panose="02020603050405020304" pitchFamily="18" charset="0"/>
            </a:endParaRPr>
          </a:p>
          <a:p>
            <a:pPr marL="457200" marR="0" lvl="1" indent="0" algn="l" rtl="0">
              <a:spcBef>
                <a:spcPts val="0"/>
              </a:spcBef>
              <a:spcAft>
                <a:spcPts val="0"/>
              </a:spcAft>
              <a:buNone/>
            </a:pPr>
            <a:endParaRPr sz="20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endParaRPr>
          </a:p>
          <a:p>
            <a:pPr marL="457200" marR="0" lvl="1" indent="0" algn="l" rtl="0">
              <a:spcBef>
                <a:spcPts val="0"/>
              </a:spcBef>
              <a:spcAft>
                <a:spcPts val="0"/>
              </a:spcAft>
              <a:buNone/>
            </a:pPr>
            <a:endParaRPr sz="20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endParaRPr>
          </a:p>
          <a:p>
            <a:pPr marL="800100" marR="0" lvl="1" indent="-342900" algn="l" rtl="0">
              <a:spcBef>
                <a:spcPts val="0"/>
              </a:spcBef>
              <a:spcAft>
                <a:spcPts val="0"/>
              </a:spcAft>
              <a:buClr>
                <a:schemeClr val="dk1"/>
              </a:buClr>
              <a:buSzPts val="2000"/>
              <a:buFont typeface="Noto Sans Symbols"/>
              <a:buChar char="❖"/>
            </a:pPr>
            <a:r>
              <a:rPr lang="en-US" sz="20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rPr>
              <a:t>Wait until he/she finishes to ask any questions</a:t>
            </a:r>
          </a:p>
          <a:p>
            <a:pPr marL="800100" marR="0" lvl="1" indent="-342900" algn="l" rtl="0">
              <a:spcBef>
                <a:spcPts val="0"/>
              </a:spcBef>
              <a:spcAft>
                <a:spcPts val="0"/>
              </a:spcAft>
              <a:buClr>
                <a:schemeClr val="dk1"/>
              </a:buClr>
              <a:buSzPts val="2000"/>
              <a:buFont typeface="Noto Sans Symbols"/>
              <a:buChar char="❖"/>
            </a:pPr>
            <a:endParaRPr lang="en-US" sz="2000" dirty="0">
              <a:solidFill>
                <a:schemeClr val="dk1"/>
              </a:solidFill>
              <a:latin typeface="Times New Roman" panose="02020603050405020304" pitchFamily="18" charset="0"/>
              <a:ea typeface="Calibri"/>
              <a:cs typeface="Times New Roman" panose="02020603050405020304" pitchFamily="18" charset="0"/>
              <a:sym typeface="Calibri"/>
            </a:endParaRPr>
          </a:p>
          <a:p>
            <a:pPr marL="800100" marR="0" lvl="1" indent="-342900" algn="l" rtl="0">
              <a:spcBef>
                <a:spcPts val="0"/>
              </a:spcBef>
              <a:spcAft>
                <a:spcPts val="0"/>
              </a:spcAft>
              <a:buClr>
                <a:schemeClr val="dk1"/>
              </a:buClr>
              <a:buSzPts val="2000"/>
              <a:buFont typeface="Noto Sans Symbols"/>
              <a:buChar char="❖"/>
            </a:pPr>
            <a:r>
              <a:rPr lang="en-US" sz="20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rPr>
              <a:t>Don’t be afraid to ask questions if something </a:t>
            </a:r>
          </a:p>
          <a:p>
            <a:pPr marL="457200" marR="0" lvl="1" algn="l" rtl="0">
              <a:spcBef>
                <a:spcPts val="0"/>
              </a:spcBef>
              <a:spcAft>
                <a:spcPts val="0"/>
              </a:spcAft>
              <a:buClr>
                <a:schemeClr val="dk1"/>
              </a:buClr>
              <a:buSzPts val="2000"/>
            </a:pPr>
            <a:r>
              <a:rPr lang="en-US" sz="20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rPr>
              <a:t>is not clear!</a:t>
            </a:r>
          </a:p>
          <a:p>
            <a:pPr marL="457200" marR="0" lvl="1" algn="l" rtl="0">
              <a:spcBef>
                <a:spcPts val="0"/>
              </a:spcBef>
              <a:spcAft>
                <a:spcPts val="0"/>
              </a:spcAft>
              <a:buClr>
                <a:schemeClr val="dk1"/>
              </a:buClr>
              <a:buSzPts val="2000"/>
            </a:pPr>
            <a:endParaRPr lang="en-US" sz="2000" dirty="0">
              <a:solidFill>
                <a:schemeClr val="dk1"/>
              </a:solidFill>
              <a:latin typeface="Times New Roman" panose="02020603050405020304" pitchFamily="18" charset="0"/>
              <a:ea typeface="Calibri"/>
              <a:cs typeface="Times New Roman" panose="02020603050405020304" pitchFamily="18" charset="0"/>
              <a:sym typeface="Calibri"/>
            </a:endParaRPr>
          </a:p>
          <a:p>
            <a:pPr marL="800100" marR="0" lvl="1" indent="-342900" algn="l" rtl="0">
              <a:spcBef>
                <a:spcPts val="0"/>
              </a:spcBef>
              <a:spcAft>
                <a:spcPts val="0"/>
              </a:spcAft>
              <a:buClr>
                <a:schemeClr val="dk1"/>
              </a:buClr>
              <a:buSzPts val="2000"/>
              <a:buFont typeface="Wingdings" panose="05000000000000000000" pitchFamily="2" charset="2"/>
              <a:buChar char="v"/>
            </a:pPr>
            <a:r>
              <a:rPr lang="en-US" sz="20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rPr>
              <a:t>Take notes of </a:t>
            </a:r>
            <a:r>
              <a:rPr lang="en-US" sz="2000" dirty="0">
                <a:solidFill>
                  <a:schemeClr val="dk1"/>
                </a:solidFill>
                <a:latin typeface="Times New Roman" panose="02020603050405020304" pitchFamily="18" charset="0"/>
                <a:ea typeface="Calibri"/>
                <a:cs typeface="Times New Roman" panose="02020603050405020304" pitchFamily="18" charset="0"/>
                <a:sym typeface="Calibri"/>
              </a:rPr>
              <a:t>medical information</a:t>
            </a:r>
            <a:endParaRPr sz="20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endParaRPr>
          </a:p>
          <a:p>
            <a:pPr marL="0" marR="0" lvl="0" indent="0" algn="l" rtl="0">
              <a:spcBef>
                <a:spcPts val="0"/>
              </a:spcBef>
              <a:spcAft>
                <a:spcPts val="0"/>
              </a:spcAft>
              <a:buNone/>
            </a:pPr>
            <a:endParaRPr sz="2000" dirty="0">
              <a:solidFill>
                <a:schemeClr val="dk1"/>
              </a:solidFill>
              <a:latin typeface="Times New Roman" panose="02020603050405020304" pitchFamily="18" charset="0"/>
              <a:ea typeface="Calibri"/>
              <a:cs typeface="Times New Roman" panose="02020603050405020304" pitchFamily="18" charset="0"/>
              <a:sym typeface="Calibri"/>
            </a:endParaRPr>
          </a:p>
          <a:p>
            <a:pPr marL="0" marR="0" lvl="0" indent="0" algn="l" rtl="0">
              <a:spcBef>
                <a:spcPts val="0"/>
              </a:spcBef>
              <a:spcAft>
                <a:spcPts val="0"/>
              </a:spcAft>
              <a:buNone/>
            </a:pPr>
            <a:endParaRPr sz="2000" dirty="0">
              <a:solidFill>
                <a:schemeClr val="dk1"/>
              </a:solidFill>
              <a:latin typeface="Times New Roman" panose="02020603050405020304" pitchFamily="18" charset="0"/>
              <a:ea typeface="Calibri"/>
              <a:cs typeface="Times New Roman" panose="02020603050405020304" pitchFamily="18" charset="0"/>
              <a:sym typeface="Calibri"/>
            </a:endParaRPr>
          </a:p>
        </p:txBody>
      </p:sp>
      <p:pic>
        <p:nvPicPr>
          <p:cNvPr id="121" name="Google Shape;121;p5"/>
          <p:cNvPicPr preferRelativeResize="0"/>
          <p:nvPr/>
        </p:nvPicPr>
        <p:blipFill rotWithShape="1">
          <a:blip r:embed="rId4">
            <a:alphaModFix/>
          </a:blip>
          <a:srcRect/>
          <a:stretch/>
        </p:blipFill>
        <p:spPr>
          <a:xfrm>
            <a:off x="5934268" y="1988841"/>
            <a:ext cx="3151395" cy="3006298"/>
          </a:xfrm>
          <a:prstGeom prst="rect">
            <a:avLst/>
          </a:prstGeom>
          <a:noFill/>
          <a:ln>
            <a:noFill/>
          </a:ln>
        </p:spPr>
      </p:pic>
      <p:sp>
        <p:nvSpPr>
          <p:cNvPr id="2" name="Ορθογώνιο 1">
            <a:extLst>
              <a:ext uri="{FF2B5EF4-FFF2-40B4-BE49-F238E27FC236}">
                <a16:creationId xmlns="" xmlns:a16="http://schemas.microsoft.com/office/drawing/2014/main" id="{1011B925-664A-4139-9A16-570E0EA42026}"/>
              </a:ext>
            </a:extLst>
          </p:cNvPr>
          <p:cNvSpPr/>
          <p:nvPr/>
        </p:nvSpPr>
        <p:spPr>
          <a:xfrm>
            <a:off x="4513664" y="5210329"/>
            <a:ext cx="4572000" cy="400110"/>
          </a:xfrm>
          <a:prstGeom prst="rect">
            <a:avLst/>
          </a:prstGeom>
        </p:spPr>
        <p:txBody>
          <a:bodyPr>
            <a:spAutoFit/>
          </a:bodyPr>
          <a:lstStyle/>
          <a:p>
            <a:pPr lvl="1" algn="r"/>
            <a:r>
              <a:rPr lang="en-US" sz="1000" dirty="0">
                <a:hlinkClick r:id="rId5"/>
              </a:rPr>
              <a:t>https://www.freepik.com/free-vector/doctor-talking-patient_2126514.htm#page=1&amp;query=talk%20to%20doctor&amp;position=0</a:t>
            </a:r>
            <a:endParaRPr lang="en-US" sz="10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26"/>
        <p:cNvGrpSpPr/>
        <p:nvPr/>
      </p:nvGrpSpPr>
      <p:grpSpPr>
        <a:xfrm>
          <a:off x="0" y="0"/>
          <a:ext cx="0" cy="0"/>
          <a:chOff x="0" y="0"/>
          <a:chExt cx="0" cy="0"/>
        </a:xfrm>
      </p:grpSpPr>
      <p:sp>
        <p:nvSpPr>
          <p:cNvPr id="127" name="Google Shape;127;p6"/>
          <p:cNvSpPr/>
          <p:nvPr/>
        </p:nvSpPr>
        <p:spPr>
          <a:xfrm>
            <a:off x="2267744" y="332656"/>
            <a:ext cx="6416372" cy="769441"/>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4400" b="1" dirty="0">
                <a:solidFill>
                  <a:schemeClr val="dk1"/>
                </a:solidFill>
                <a:latin typeface="Times New Roman" panose="02020603050405020304" pitchFamily="18" charset="0"/>
                <a:ea typeface="Calibri"/>
                <a:cs typeface="Times New Roman" panose="02020603050405020304" pitchFamily="18" charset="0"/>
                <a:sym typeface="Calibri"/>
              </a:rPr>
              <a:t>How</a:t>
            </a:r>
            <a:r>
              <a:rPr lang="en-US" sz="3600" dirty="0">
                <a:solidFill>
                  <a:schemeClr val="dk1"/>
                </a:solidFill>
                <a:latin typeface="Times New Roman" panose="02020603050405020304" pitchFamily="18" charset="0"/>
                <a:ea typeface="Calibri"/>
                <a:cs typeface="Times New Roman" panose="02020603050405020304" pitchFamily="18" charset="0"/>
                <a:sym typeface="Calibri"/>
              </a:rPr>
              <a:t> to choose a suitable doctor</a:t>
            </a:r>
            <a:endParaRPr dirty="0">
              <a:latin typeface="Times New Roman" panose="02020603050405020304" pitchFamily="18" charset="0"/>
              <a:cs typeface="Times New Roman" panose="02020603050405020304" pitchFamily="18" charset="0"/>
            </a:endParaRPr>
          </a:p>
        </p:txBody>
      </p:sp>
      <p:sp>
        <p:nvSpPr>
          <p:cNvPr id="128" name="Google Shape;128;p6"/>
          <p:cNvSpPr/>
          <p:nvPr/>
        </p:nvSpPr>
        <p:spPr>
          <a:xfrm>
            <a:off x="791580" y="1793738"/>
            <a:ext cx="7560840" cy="4247276"/>
          </a:xfrm>
          <a:prstGeom prst="rect">
            <a:avLst/>
          </a:prstGeom>
          <a:noFill/>
          <a:ln>
            <a:noFill/>
          </a:ln>
        </p:spPr>
        <p:txBody>
          <a:bodyPr spcFirstLastPara="1" wrap="square" lIns="91425" tIns="45700" rIns="91425" bIns="45700" anchor="t" anchorCtr="0">
            <a:spAutoFit/>
          </a:bodyPr>
          <a:lstStyle/>
          <a:p>
            <a:pPr marL="342900" marR="0" lvl="0" indent="-342900" algn="l" rtl="0">
              <a:lnSpc>
                <a:spcPct val="150000"/>
              </a:lnSpc>
              <a:spcBef>
                <a:spcPts val="0"/>
              </a:spcBef>
              <a:spcAft>
                <a:spcPts val="0"/>
              </a:spcAft>
              <a:buClr>
                <a:schemeClr val="dk1"/>
              </a:buClr>
              <a:buSzPts val="2000"/>
              <a:buFont typeface="Noto Sans Symbols"/>
              <a:buChar char="❖"/>
            </a:pPr>
            <a:r>
              <a:rPr lang="en-US" sz="2000" dirty="0">
                <a:solidFill>
                  <a:schemeClr val="dk1"/>
                </a:solidFill>
                <a:latin typeface="Times New Roman" panose="02020603050405020304" pitchFamily="18" charset="0"/>
                <a:ea typeface="Calibri"/>
                <a:cs typeface="Times New Roman" panose="02020603050405020304" pitchFamily="18" charset="0"/>
                <a:sym typeface="Calibri"/>
              </a:rPr>
              <a:t>Be available</a:t>
            </a:r>
            <a:endParaRPr sz="2000" dirty="0">
              <a:latin typeface="Times New Roman" panose="02020603050405020304" pitchFamily="18" charset="0"/>
              <a:cs typeface="Times New Roman" panose="02020603050405020304" pitchFamily="18" charset="0"/>
            </a:endParaRPr>
          </a:p>
          <a:p>
            <a:pPr marL="0" marR="0" lvl="0" indent="0" algn="l" rtl="0">
              <a:lnSpc>
                <a:spcPct val="150000"/>
              </a:lnSpc>
              <a:spcBef>
                <a:spcPts val="0"/>
              </a:spcBef>
              <a:spcAft>
                <a:spcPts val="0"/>
              </a:spcAft>
              <a:buNone/>
            </a:pPr>
            <a:endParaRPr sz="2000" dirty="0">
              <a:solidFill>
                <a:schemeClr val="dk1"/>
              </a:solidFill>
              <a:latin typeface="Times New Roman" panose="02020603050405020304" pitchFamily="18" charset="0"/>
              <a:ea typeface="Calibri"/>
              <a:cs typeface="Times New Roman" panose="02020603050405020304" pitchFamily="18" charset="0"/>
              <a:sym typeface="Calibri"/>
            </a:endParaRPr>
          </a:p>
          <a:p>
            <a:pPr marL="342900" marR="0" lvl="0" indent="-342900" algn="l" rtl="0">
              <a:lnSpc>
                <a:spcPct val="150000"/>
              </a:lnSpc>
              <a:spcBef>
                <a:spcPts val="0"/>
              </a:spcBef>
              <a:spcAft>
                <a:spcPts val="0"/>
              </a:spcAft>
              <a:buClr>
                <a:schemeClr val="dk1"/>
              </a:buClr>
              <a:buSzPts val="2000"/>
              <a:buFont typeface="Noto Sans Symbols"/>
              <a:buChar char="❖"/>
            </a:pPr>
            <a:r>
              <a:rPr lang="en-US" sz="2000" dirty="0">
                <a:solidFill>
                  <a:schemeClr val="dk1"/>
                </a:solidFill>
                <a:latin typeface="Times New Roman" panose="02020603050405020304" pitchFamily="18" charset="0"/>
                <a:ea typeface="Calibri"/>
                <a:cs typeface="Times New Roman" panose="02020603050405020304" pitchFamily="18" charset="0"/>
                <a:sym typeface="Calibri"/>
              </a:rPr>
              <a:t>Have empathy</a:t>
            </a:r>
            <a:endParaRPr sz="2000" dirty="0">
              <a:latin typeface="Times New Roman" panose="02020603050405020304" pitchFamily="18" charset="0"/>
              <a:cs typeface="Times New Roman" panose="02020603050405020304" pitchFamily="18" charset="0"/>
            </a:endParaRPr>
          </a:p>
          <a:p>
            <a:pPr marL="0" marR="0" lvl="0" indent="0" algn="l" rtl="0">
              <a:lnSpc>
                <a:spcPct val="150000"/>
              </a:lnSpc>
              <a:spcBef>
                <a:spcPts val="0"/>
              </a:spcBef>
              <a:spcAft>
                <a:spcPts val="0"/>
              </a:spcAft>
              <a:buNone/>
            </a:pPr>
            <a:endParaRPr sz="2000" dirty="0">
              <a:solidFill>
                <a:schemeClr val="dk1"/>
              </a:solidFill>
              <a:latin typeface="Times New Roman" panose="02020603050405020304" pitchFamily="18" charset="0"/>
              <a:ea typeface="Calibri"/>
              <a:cs typeface="Times New Roman" panose="02020603050405020304" pitchFamily="18" charset="0"/>
              <a:sym typeface="Calibri"/>
            </a:endParaRPr>
          </a:p>
          <a:p>
            <a:pPr marL="342900" marR="0" lvl="0" indent="-342900" algn="l" rtl="0">
              <a:lnSpc>
                <a:spcPct val="150000"/>
              </a:lnSpc>
              <a:spcBef>
                <a:spcPts val="0"/>
              </a:spcBef>
              <a:spcAft>
                <a:spcPts val="0"/>
              </a:spcAft>
              <a:buClr>
                <a:schemeClr val="dk1"/>
              </a:buClr>
              <a:buSzPts val="2000"/>
              <a:buFont typeface="Noto Sans Symbols"/>
              <a:buChar char="❖"/>
            </a:pPr>
            <a:r>
              <a:rPr lang="en-US" sz="2000" dirty="0">
                <a:solidFill>
                  <a:schemeClr val="dk1"/>
                </a:solidFill>
                <a:latin typeface="Times New Roman" panose="02020603050405020304" pitchFamily="18" charset="0"/>
                <a:ea typeface="Calibri"/>
                <a:cs typeface="Times New Roman" panose="02020603050405020304" pitchFamily="18" charset="0"/>
                <a:sym typeface="Calibri"/>
              </a:rPr>
              <a:t>Be polite</a:t>
            </a:r>
            <a:endParaRPr sz="2000" dirty="0">
              <a:latin typeface="Times New Roman" panose="02020603050405020304" pitchFamily="18" charset="0"/>
              <a:cs typeface="Times New Roman" panose="02020603050405020304" pitchFamily="18" charset="0"/>
            </a:endParaRPr>
          </a:p>
          <a:p>
            <a:pPr marL="0" marR="0" lvl="0" indent="0" algn="l" rtl="0">
              <a:lnSpc>
                <a:spcPct val="150000"/>
              </a:lnSpc>
              <a:spcBef>
                <a:spcPts val="0"/>
              </a:spcBef>
              <a:spcAft>
                <a:spcPts val="0"/>
              </a:spcAft>
              <a:buNone/>
            </a:pPr>
            <a:endParaRPr sz="2000" dirty="0">
              <a:solidFill>
                <a:schemeClr val="dk1"/>
              </a:solidFill>
              <a:latin typeface="Times New Roman" panose="02020603050405020304" pitchFamily="18" charset="0"/>
              <a:ea typeface="Calibri"/>
              <a:cs typeface="Times New Roman" panose="02020603050405020304" pitchFamily="18" charset="0"/>
              <a:sym typeface="Calibri"/>
            </a:endParaRPr>
          </a:p>
          <a:p>
            <a:pPr marL="342900" marR="0" lvl="0" indent="-342900" algn="l" rtl="0">
              <a:lnSpc>
                <a:spcPct val="150000"/>
              </a:lnSpc>
              <a:spcBef>
                <a:spcPts val="0"/>
              </a:spcBef>
              <a:spcAft>
                <a:spcPts val="0"/>
              </a:spcAft>
              <a:buClr>
                <a:schemeClr val="dk1"/>
              </a:buClr>
              <a:buSzPts val="2000"/>
              <a:buFont typeface="Noto Sans Symbols"/>
              <a:buChar char="❖"/>
            </a:pPr>
            <a:r>
              <a:rPr lang="en-US" sz="2000" dirty="0">
                <a:solidFill>
                  <a:schemeClr val="dk1"/>
                </a:solidFill>
                <a:latin typeface="Times New Roman" panose="02020603050405020304" pitchFamily="18" charset="0"/>
                <a:ea typeface="Calibri"/>
                <a:cs typeface="Times New Roman" panose="02020603050405020304" pitchFamily="18" charset="0"/>
                <a:sym typeface="Calibri"/>
              </a:rPr>
              <a:t>Listen to your worries</a:t>
            </a:r>
            <a:endParaRPr sz="2000" dirty="0">
              <a:latin typeface="Times New Roman" panose="02020603050405020304" pitchFamily="18" charset="0"/>
              <a:cs typeface="Times New Roman" panose="02020603050405020304" pitchFamily="18" charset="0"/>
            </a:endParaRPr>
          </a:p>
          <a:p>
            <a:pPr marL="0" marR="0" lvl="0" indent="0" algn="l" rtl="0">
              <a:lnSpc>
                <a:spcPct val="150000"/>
              </a:lnSpc>
              <a:spcBef>
                <a:spcPts val="0"/>
              </a:spcBef>
              <a:spcAft>
                <a:spcPts val="0"/>
              </a:spcAft>
              <a:buNone/>
            </a:pPr>
            <a:endParaRPr sz="2000" dirty="0">
              <a:solidFill>
                <a:schemeClr val="dk1"/>
              </a:solidFill>
              <a:latin typeface="Times New Roman" panose="02020603050405020304" pitchFamily="18" charset="0"/>
              <a:ea typeface="Calibri"/>
              <a:cs typeface="Times New Roman" panose="02020603050405020304" pitchFamily="18" charset="0"/>
              <a:sym typeface="Calibri"/>
            </a:endParaRPr>
          </a:p>
          <a:p>
            <a:pPr marL="342900" marR="0" lvl="0" indent="-342900" algn="l" rtl="0">
              <a:lnSpc>
                <a:spcPct val="150000"/>
              </a:lnSpc>
              <a:spcBef>
                <a:spcPts val="0"/>
              </a:spcBef>
              <a:spcAft>
                <a:spcPts val="0"/>
              </a:spcAft>
              <a:buClr>
                <a:schemeClr val="dk1"/>
              </a:buClr>
              <a:buSzPts val="2000"/>
              <a:buFont typeface="Noto Sans Symbols"/>
              <a:buChar char="❖"/>
            </a:pPr>
            <a:r>
              <a:rPr lang="en-US" sz="2000" dirty="0">
                <a:solidFill>
                  <a:schemeClr val="dk1"/>
                </a:solidFill>
                <a:latin typeface="Times New Roman" panose="02020603050405020304" pitchFamily="18" charset="0"/>
                <a:ea typeface="Calibri"/>
                <a:cs typeface="Times New Roman" panose="02020603050405020304" pitchFamily="18" charset="0"/>
                <a:sym typeface="Calibri"/>
              </a:rPr>
              <a:t>Close to your place of residence</a:t>
            </a:r>
            <a:endParaRPr sz="2000" dirty="0">
              <a:latin typeface="Times New Roman" panose="02020603050405020304" pitchFamily="18" charset="0"/>
              <a:cs typeface="Times New Roman" panose="02020603050405020304" pitchFamily="18" charset="0"/>
            </a:endParaRPr>
          </a:p>
        </p:txBody>
      </p:sp>
      <p:pic>
        <p:nvPicPr>
          <p:cNvPr id="129" name="Google Shape;129;p6"/>
          <p:cNvPicPr preferRelativeResize="0"/>
          <p:nvPr/>
        </p:nvPicPr>
        <p:blipFill rotWithShape="1">
          <a:blip r:embed="rId4">
            <a:alphaModFix/>
          </a:blip>
          <a:srcRect/>
          <a:stretch/>
        </p:blipFill>
        <p:spPr>
          <a:xfrm>
            <a:off x="5693173" y="2780928"/>
            <a:ext cx="3353091" cy="2225233"/>
          </a:xfrm>
          <a:prstGeom prst="rect">
            <a:avLst/>
          </a:prstGeom>
          <a:noFill/>
          <a:ln>
            <a:noFill/>
          </a:ln>
        </p:spPr>
      </p:pic>
      <p:sp>
        <p:nvSpPr>
          <p:cNvPr id="2" name="Ορθογώνιο 1">
            <a:extLst>
              <a:ext uri="{FF2B5EF4-FFF2-40B4-BE49-F238E27FC236}">
                <a16:creationId xmlns="" xmlns:a16="http://schemas.microsoft.com/office/drawing/2014/main" id="{5B5FEC47-ABE0-464B-9BD4-C580799BA1ED}"/>
              </a:ext>
            </a:extLst>
          </p:cNvPr>
          <p:cNvSpPr/>
          <p:nvPr/>
        </p:nvSpPr>
        <p:spPr>
          <a:xfrm>
            <a:off x="5693173" y="5137260"/>
            <a:ext cx="3353091" cy="246221"/>
          </a:xfrm>
          <a:prstGeom prst="rect">
            <a:avLst/>
          </a:prstGeom>
        </p:spPr>
        <p:txBody>
          <a:bodyPr wrap="square">
            <a:spAutoFit/>
          </a:bodyPr>
          <a:lstStyle/>
          <a:p>
            <a:r>
              <a:rPr lang="en-US" sz="1000" dirty="0">
                <a:hlinkClick r:id="rId5"/>
              </a:rPr>
              <a:t>https://www.medicalnewstoday.com/articles/322195.php</a:t>
            </a:r>
            <a:endParaRPr lang="el-GR" sz="10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34"/>
        <p:cNvGrpSpPr/>
        <p:nvPr/>
      </p:nvGrpSpPr>
      <p:grpSpPr>
        <a:xfrm>
          <a:off x="0" y="0"/>
          <a:ext cx="0" cy="0"/>
          <a:chOff x="0" y="0"/>
          <a:chExt cx="0" cy="0"/>
        </a:xfrm>
      </p:grpSpPr>
      <p:sp>
        <p:nvSpPr>
          <p:cNvPr id="135" name="Google Shape;135;p7"/>
          <p:cNvSpPr/>
          <p:nvPr/>
        </p:nvSpPr>
        <p:spPr>
          <a:xfrm>
            <a:off x="2431413" y="332656"/>
            <a:ext cx="4631859" cy="769401"/>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4400" b="1" dirty="0">
                <a:solidFill>
                  <a:schemeClr val="dk1"/>
                </a:solidFill>
                <a:latin typeface="Times New Roman" panose="02020603050405020304" pitchFamily="18" charset="0"/>
                <a:ea typeface="Calibri"/>
                <a:cs typeface="Times New Roman" panose="02020603050405020304" pitchFamily="18" charset="0"/>
                <a:sym typeface="Calibri"/>
              </a:rPr>
              <a:t>And </a:t>
            </a:r>
            <a:r>
              <a:rPr lang="en-US" sz="3600" dirty="0">
                <a:solidFill>
                  <a:schemeClr val="dk1"/>
                </a:solidFill>
                <a:latin typeface="Times New Roman" panose="02020603050405020304" pitchFamily="18" charset="0"/>
                <a:ea typeface="Calibri"/>
                <a:cs typeface="Times New Roman" panose="02020603050405020304" pitchFamily="18" charset="0"/>
                <a:sym typeface="Calibri"/>
              </a:rPr>
              <a:t>now your turn…</a:t>
            </a:r>
            <a:endParaRPr dirty="0">
              <a:latin typeface="Times New Roman" panose="02020603050405020304" pitchFamily="18" charset="0"/>
              <a:cs typeface="Times New Roman" panose="02020603050405020304" pitchFamily="18" charset="0"/>
            </a:endParaRPr>
          </a:p>
        </p:txBody>
      </p:sp>
      <p:sp>
        <p:nvSpPr>
          <p:cNvPr id="136" name="Google Shape;136;p7"/>
          <p:cNvSpPr/>
          <p:nvPr/>
        </p:nvSpPr>
        <p:spPr>
          <a:xfrm>
            <a:off x="251520" y="1772816"/>
            <a:ext cx="7560840" cy="1938992"/>
          </a:xfrm>
          <a:prstGeom prst="rect">
            <a:avLst/>
          </a:prstGeom>
          <a:noFill/>
          <a:ln>
            <a:noFill/>
          </a:ln>
        </p:spPr>
        <p:txBody>
          <a:bodyPr spcFirstLastPara="1" wrap="square" lIns="91425" tIns="45700" rIns="91425" bIns="45700" anchor="t" anchorCtr="0">
            <a:spAutoFit/>
          </a:bodyPr>
          <a:lstStyle/>
          <a:p>
            <a:pPr marL="342900" marR="0" lvl="0" indent="-342900" algn="l" rtl="0">
              <a:spcBef>
                <a:spcPts val="0"/>
              </a:spcBef>
              <a:spcAft>
                <a:spcPts val="0"/>
              </a:spcAft>
              <a:buClr>
                <a:schemeClr val="dk1"/>
              </a:buClr>
              <a:buSzPts val="2000"/>
              <a:buFont typeface="Noto Sans Symbols"/>
              <a:buChar char="❖"/>
            </a:pPr>
            <a:r>
              <a:rPr lang="en-US" sz="2000" dirty="0">
                <a:solidFill>
                  <a:schemeClr val="dk1"/>
                </a:solidFill>
                <a:latin typeface="Times New Roman" panose="02020603050405020304" pitchFamily="18" charset="0"/>
                <a:ea typeface="Calibri"/>
                <a:cs typeface="Times New Roman" panose="02020603050405020304" pitchFamily="18" charset="0"/>
                <a:sym typeface="Calibri"/>
              </a:rPr>
              <a:t>What did you learn about the communication with a doctor?</a:t>
            </a:r>
            <a:endParaRPr sz="2000" dirty="0">
              <a:latin typeface="Times New Roman" panose="02020603050405020304" pitchFamily="18" charset="0"/>
              <a:cs typeface="Times New Roman" panose="02020603050405020304" pitchFamily="18" charset="0"/>
            </a:endParaRPr>
          </a:p>
          <a:p>
            <a:pPr marL="0" marR="0" lvl="0" indent="0" algn="l" rtl="0">
              <a:spcBef>
                <a:spcPts val="0"/>
              </a:spcBef>
              <a:spcAft>
                <a:spcPts val="0"/>
              </a:spcAft>
              <a:buNone/>
            </a:pPr>
            <a:endParaRPr sz="2000" dirty="0">
              <a:solidFill>
                <a:schemeClr val="dk1"/>
              </a:solidFill>
              <a:latin typeface="Times New Roman" panose="02020603050405020304" pitchFamily="18" charset="0"/>
              <a:ea typeface="Calibri"/>
              <a:cs typeface="Times New Roman" panose="02020603050405020304" pitchFamily="18" charset="0"/>
              <a:sym typeface="Calibri"/>
            </a:endParaRPr>
          </a:p>
          <a:p>
            <a:pPr marL="0" marR="0" lvl="0" indent="0" algn="l" rtl="0">
              <a:spcBef>
                <a:spcPts val="0"/>
              </a:spcBef>
              <a:spcAft>
                <a:spcPts val="0"/>
              </a:spcAft>
              <a:buNone/>
            </a:pPr>
            <a:endParaRPr sz="2000" dirty="0">
              <a:solidFill>
                <a:schemeClr val="dk1"/>
              </a:solidFill>
              <a:latin typeface="Times New Roman" panose="02020603050405020304" pitchFamily="18" charset="0"/>
              <a:ea typeface="Calibri"/>
              <a:cs typeface="Times New Roman" panose="02020603050405020304" pitchFamily="18" charset="0"/>
              <a:sym typeface="Calibri"/>
            </a:endParaRPr>
          </a:p>
          <a:p>
            <a:pPr marL="0" marR="0" lvl="0" indent="0" algn="l" rtl="0">
              <a:spcBef>
                <a:spcPts val="0"/>
              </a:spcBef>
              <a:spcAft>
                <a:spcPts val="0"/>
              </a:spcAft>
              <a:buNone/>
            </a:pPr>
            <a:endParaRPr sz="2000" dirty="0">
              <a:solidFill>
                <a:schemeClr val="dk1"/>
              </a:solidFill>
              <a:latin typeface="Times New Roman" panose="02020603050405020304" pitchFamily="18" charset="0"/>
              <a:ea typeface="Calibri"/>
              <a:cs typeface="Times New Roman" panose="02020603050405020304" pitchFamily="18" charset="0"/>
              <a:sym typeface="Calibri"/>
            </a:endParaRPr>
          </a:p>
          <a:p>
            <a:pPr marL="342900" marR="0" lvl="0" indent="-342900" algn="l" rtl="0">
              <a:spcBef>
                <a:spcPts val="0"/>
              </a:spcBef>
              <a:spcAft>
                <a:spcPts val="0"/>
              </a:spcAft>
              <a:buClr>
                <a:schemeClr val="dk1"/>
              </a:buClr>
              <a:buSzPts val="2000"/>
              <a:buFont typeface="Noto Sans Symbols"/>
              <a:buChar char="❖"/>
            </a:pPr>
            <a:r>
              <a:rPr lang="en-US" sz="2000" dirty="0">
                <a:solidFill>
                  <a:schemeClr val="dk1"/>
                </a:solidFill>
                <a:latin typeface="Times New Roman" panose="02020603050405020304" pitchFamily="18" charset="0"/>
                <a:ea typeface="Calibri"/>
                <a:cs typeface="Times New Roman" panose="02020603050405020304" pitchFamily="18" charset="0"/>
                <a:sym typeface="Calibri"/>
              </a:rPr>
              <a:t>Are there any new strategies that you will develop next time you will visit your doctor?</a:t>
            </a:r>
            <a:endParaRPr sz="2000" dirty="0">
              <a:latin typeface="Times New Roman" panose="02020603050405020304" pitchFamily="18" charset="0"/>
              <a:cs typeface="Times New Roman" panose="02020603050405020304" pitchFamily="18" charset="0"/>
            </a:endParaRPr>
          </a:p>
        </p:txBody>
      </p:sp>
      <p:pic>
        <p:nvPicPr>
          <p:cNvPr id="2" name="Εικόνα 1">
            <a:extLst>
              <a:ext uri="{FF2B5EF4-FFF2-40B4-BE49-F238E27FC236}">
                <a16:creationId xmlns="" xmlns:a16="http://schemas.microsoft.com/office/drawing/2014/main" id="{7D385DB2-1873-42ED-8B3A-61897EF48EFF}"/>
              </a:ext>
            </a:extLst>
          </p:cNvPr>
          <p:cNvPicPr>
            <a:picLocks noChangeAspect="1"/>
          </p:cNvPicPr>
          <p:nvPr/>
        </p:nvPicPr>
        <p:blipFill>
          <a:blip r:embed="rId4"/>
          <a:stretch>
            <a:fillRect/>
          </a:stretch>
        </p:blipFill>
        <p:spPr>
          <a:xfrm>
            <a:off x="3026866" y="3920802"/>
            <a:ext cx="2511770" cy="2487384"/>
          </a:xfrm>
          <a:prstGeom prst="rect">
            <a:avLst/>
          </a:prstGeom>
        </p:spPr>
      </p:pic>
      <p:sp>
        <p:nvSpPr>
          <p:cNvPr id="3" name="Ορθογώνιο 2">
            <a:extLst>
              <a:ext uri="{FF2B5EF4-FFF2-40B4-BE49-F238E27FC236}">
                <a16:creationId xmlns="" xmlns:a16="http://schemas.microsoft.com/office/drawing/2014/main" id="{19ECFA98-8FAA-4D05-822A-F47C171594B3}"/>
              </a:ext>
            </a:extLst>
          </p:cNvPr>
          <p:cNvSpPr/>
          <p:nvPr/>
        </p:nvSpPr>
        <p:spPr>
          <a:xfrm>
            <a:off x="2997556" y="6370959"/>
            <a:ext cx="2541080" cy="246221"/>
          </a:xfrm>
          <a:prstGeom prst="rect">
            <a:avLst/>
          </a:prstGeom>
        </p:spPr>
        <p:txBody>
          <a:bodyPr wrap="none">
            <a:spAutoFit/>
          </a:bodyPr>
          <a:lstStyle/>
          <a:p>
            <a:r>
              <a:rPr lang="en-US" sz="1000" dirty="0">
                <a:hlinkClick r:id="rId5"/>
              </a:rPr>
              <a:t>https://www.pinclipart.com/maxpin/Txbhb/</a:t>
            </a:r>
            <a:endParaRPr lang="en-US" sz="10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41"/>
        <p:cNvGrpSpPr/>
        <p:nvPr/>
      </p:nvGrpSpPr>
      <p:grpSpPr>
        <a:xfrm>
          <a:off x="0" y="0"/>
          <a:ext cx="0" cy="0"/>
          <a:chOff x="0" y="0"/>
          <a:chExt cx="0" cy="0"/>
        </a:xfrm>
      </p:grpSpPr>
      <p:sp>
        <p:nvSpPr>
          <p:cNvPr id="142" name="Google Shape;142;p8"/>
          <p:cNvSpPr txBox="1"/>
          <p:nvPr/>
        </p:nvSpPr>
        <p:spPr>
          <a:xfrm>
            <a:off x="2915816" y="4725144"/>
            <a:ext cx="6128281" cy="58477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3200">
                <a:solidFill>
                  <a:schemeClr val="dk1"/>
                </a:solidFill>
                <a:latin typeface="Calibri"/>
                <a:ea typeface="Calibri"/>
                <a:cs typeface="Calibri"/>
                <a:sym typeface="Calibri"/>
              </a:rPr>
              <a:t>THANK YOU FOR YOUR ATTENTION!</a:t>
            </a:r>
            <a:endParaRPr sz="3200">
              <a:solidFill>
                <a:schemeClr val="dk1"/>
              </a:solidFill>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name="Tema di Offic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Θέμα του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TotalTime>
  <Words>605</Words>
  <Application>Microsoft Office PowerPoint</Application>
  <PresentationFormat>Προβολή στην οθόνη (4:3)</PresentationFormat>
  <Paragraphs>95</Paragraphs>
  <Slides>8</Slides>
  <Notes>8</Notes>
  <HiddenSlides>0</HiddenSlides>
  <MMClips>0</MMClips>
  <ScaleCrop>false</ScaleCrop>
  <HeadingPairs>
    <vt:vector size="4" baseType="variant">
      <vt:variant>
        <vt:lpstr>Θέμα</vt:lpstr>
      </vt:variant>
      <vt:variant>
        <vt:i4>1</vt:i4>
      </vt:variant>
      <vt:variant>
        <vt:lpstr>Τίτλοι διαφανειών</vt:lpstr>
      </vt:variant>
      <vt:variant>
        <vt:i4>8</vt:i4>
      </vt:variant>
    </vt:vector>
  </HeadingPairs>
  <TitlesOfParts>
    <vt:vector size="9" baseType="lpstr">
      <vt:lpstr>Tema di Office</vt:lpstr>
      <vt:lpstr>Διαφάνεια 1</vt:lpstr>
      <vt:lpstr>Διαφάνεια 2</vt:lpstr>
      <vt:lpstr>Διαφάνεια 3</vt:lpstr>
      <vt:lpstr>Διαφάνεια 4</vt:lpstr>
      <vt:lpstr>Διαφάνεια 5</vt:lpstr>
      <vt:lpstr>Διαφάνεια 6</vt:lpstr>
      <vt:lpstr>Διαφάνεια 7</vt:lpstr>
      <vt:lpstr>Διαφάνεια 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Παρουσίαση του PowerPoint</dc:title>
  <dc:creator>RSeneca</dc:creator>
  <cp:lastModifiedBy>HP</cp:lastModifiedBy>
  <cp:revision>6</cp:revision>
  <dcterms:created xsi:type="dcterms:W3CDTF">2019-01-04T16:28:11Z</dcterms:created>
  <dcterms:modified xsi:type="dcterms:W3CDTF">2019-12-08T10:22:29Z</dcterms:modified>
</cp:coreProperties>
</file>